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7" r:id="rId13"/>
    <p:sldId id="269" r:id="rId14"/>
    <p:sldId id="272" r:id="rId15"/>
    <p:sldId id="266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PVJJ0JoCyIOl1gR2AitiCCTsC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59" d="100"/>
          <a:sy n="59" d="100"/>
        </p:scale>
        <p:origin x="-1555" y="-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5172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d1b1124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8d1b1124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275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406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100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d040f66f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8d040f66f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d040f66f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8d040f66f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39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d1b1124f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8d1b1124f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dt" idx="10"/>
          </p:nvPr>
        </p:nvSpPr>
        <p:spPr>
          <a:xfrm>
            <a:off x="293665" y="6330913"/>
            <a:ext cx="4114800" cy="20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293665" y="6170747"/>
            <a:ext cx="4114800" cy="20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1425" bIns="468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65"/>
              <a:buNone/>
              <a:defRPr sz="900" b="1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25755" algn="l">
              <a:lnSpc>
                <a:spcPct val="15277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2pPr>
            <a:lvl3pPr marL="1371600" lvl="2" indent="-325755" algn="l">
              <a:lnSpc>
                <a:spcPct val="13888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2"/>
          </p:nvPr>
        </p:nvSpPr>
        <p:spPr>
          <a:xfrm>
            <a:off x="247650" y="5259897"/>
            <a:ext cx="8372475" cy="68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venir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3"/>
          </p:nvPr>
        </p:nvSpPr>
        <p:spPr>
          <a:xfrm>
            <a:off x="247650" y="4494212"/>
            <a:ext cx="8372475" cy="76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venir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ctrTitle"/>
          </p:nvPr>
        </p:nvSpPr>
        <p:spPr>
          <a:xfrm>
            <a:off x="247365" y="1008364"/>
            <a:ext cx="8785424" cy="323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venir"/>
              <a:buNone/>
              <a:defRPr sz="4800" b="1" i="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Caption">
  <p:cSld name="Content +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524897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9027544" y="919363"/>
            <a:ext cx="2785314" cy="474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1" name="Google Shape;71;p19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19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19"/>
          <p:cNvSpPr txBox="1">
            <a:spLocks noGrp="1"/>
          </p:cNvSpPr>
          <p:nvPr>
            <p:ph type="body" idx="2"/>
          </p:nvPr>
        </p:nvSpPr>
        <p:spPr>
          <a:xfrm>
            <a:off x="376519" y="1003779"/>
            <a:ext cx="8567458" cy="4660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ontent + Captions">
  <p:cSld name="Multiple Content + Captio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524897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287321" y="5146930"/>
            <a:ext cx="2799118" cy="91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sz="1400"/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2"/>
          </p:nvPr>
        </p:nvSpPr>
        <p:spPr>
          <a:xfrm>
            <a:off x="3196127" y="5146930"/>
            <a:ext cx="2799118" cy="91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sz="1400"/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3"/>
          </p:nvPr>
        </p:nvSpPr>
        <p:spPr>
          <a:xfrm>
            <a:off x="6104934" y="5146930"/>
            <a:ext cx="2799118" cy="91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sz="1400"/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4"/>
          </p:nvPr>
        </p:nvSpPr>
        <p:spPr>
          <a:xfrm>
            <a:off x="9013740" y="5146930"/>
            <a:ext cx="2799118" cy="91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sz="1400"/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2" name="Google Shape;82;p20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" name="Google Shape;83;p20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0"/>
          <p:cNvSpPr txBox="1">
            <a:spLocks noGrp="1"/>
          </p:cNvSpPr>
          <p:nvPr>
            <p:ph type="body" idx="5"/>
          </p:nvPr>
        </p:nvSpPr>
        <p:spPr>
          <a:xfrm>
            <a:off x="386438" y="1003779"/>
            <a:ext cx="2700000" cy="39172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6"/>
          </p:nvPr>
        </p:nvSpPr>
        <p:spPr>
          <a:xfrm>
            <a:off x="3295245" y="1003779"/>
            <a:ext cx="2700000" cy="39172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7"/>
          </p:nvPr>
        </p:nvSpPr>
        <p:spPr>
          <a:xfrm>
            <a:off x="6204052" y="1003779"/>
            <a:ext cx="2700000" cy="39172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8"/>
          </p:nvPr>
        </p:nvSpPr>
        <p:spPr>
          <a:xfrm>
            <a:off x="9112858" y="1003779"/>
            <a:ext cx="2700000" cy="39172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ontent + Captions2">
  <p:cSld name="Multiple Content + Captions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524897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287321" y="5146930"/>
            <a:ext cx="2799118" cy="91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sz="1400"/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2"/>
          </p:nvPr>
        </p:nvSpPr>
        <p:spPr>
          <a:xfrm>
            <a:off x="3196127" y="5146930"/>
            <a:ext cx="2799118" cy="91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sz="1400"/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3"/>
          </p:nvPr>
        </p:nvSpPr>
        <p:spPr>
          <a:xfrm>
            <a:off x="6104934" y="5146930"/>
            <a:ext cx="2799118" cy="91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sz="1400"/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21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21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21"/>
          <p:cNvSpPr txBox="1">
            <a:spLocks noGrp="1"/>
          </p:cNvSpPr>
          <p:nvPr>
            <p:ph type="body" idx="4"/>
          </p:nvPr>
        </p:nvSpPr>
        <p:spPr>
          <a:xfrm>
            <a:off x="386438" y="1003779"/>
            <a:ext cx="2700000" cy="39172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5"/>
          </p:nvPr>
        </p:nvSpPr>
        <p:spPr>
          <a:xfrm>
            <a:off x="3295245" y="1003779"/>
            <a:ext cx="2700000" cy="39172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6"/>
          </p:nvPr>
        </p:nvSpPr>
        <p:spPr>
          <a:xfrm>
            <a:off x="6204052" y="1003779"/>
            <a:ext cx="5602468" cy="39172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– Blue">
  <p:cSld name="Divider –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22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Google Shape;103;p22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ctrTitle"/>
          </p:nvPr>
        </p:nvSpPr>
        <p:spPr>
          <a:xfrm>
            <a:off x="247365" y="695318"/>
            <a:ext cx="8371979" cy="47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venir"/>
              <a:buNone/>
              <a:defRPr sz="4800" b="1" i="0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– Blue">
  <p:cSld name="Large Text –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23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23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302708" y="940627"/>
            <a:ext cx="11605395" cy="4723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187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sz="4800" b="1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– Teal">
  <p:cSld name="Divider – Te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24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24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ctrTitle"/>
          </p:nvPr>
        </p:nvSpPr>
        <p:spPr>
          <a:xfrm>
            <a:off x="247365" y="695325"/>
            <a:ext cx="8371979" cy="47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venir"/>
              <a:buNone/>
              <a:defRPr sz="4800" b="1" i="0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– Teal">
  <p:cSld name="Large Text – Te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2" name="Google Shape;122;p25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25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>
            <a:off x="302708" y="940627"/>
            <a:ext cx="11605395" cy="4723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187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sz="4800" b="1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– Green">
  <p:cSld name="Divider –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6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26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247365" y="695325"/>
            <a:ext cx="8371979" cy="47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venir"/>
              <a:buNone/>
              <a:defRPr sz="4800" b="1" i="0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– Green">
  <p:cSld name="Large Text –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11535425" y="6251153"/>
            <a:ext cx="372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37" name="Google Shape;137;p27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27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302708" y="940627"/>
            <a:ext cx="11605395" cy="4723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187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sz="4800" b="1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– Yellow">
  <p:cSld name="Divider –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Google Shape;142;p28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8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28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247365" y="695324"/>
            <a:ext cx="8371979" cy="47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venir"/>
              <a:buNone/>
              <a:defRPr sz="4800" b="1" i="0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  <a:defRPr b="1"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287338" y="940853"/>
            <a:ext cx="11616702" cy="472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/>
            </a:lvl1pPr>
            <a:lvl2pPr marL="914400" lvl="1" indent="-347344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Char char="•"/>
              <a:defRPr/>
            </a:lvl2pPr>
            <a:lvl3pPr marL="1371600" lvl="2" indent="-33655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25755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" name="Google Shape;20;p11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11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– Yellow">
  <p:cSld name="Large Text –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/>
          <p:nvPr/>
        </p:nvSpPr>
        <p:spPr>
          <a:xfrm>
            <a:off x="11535425" y="6251153"/>
            <a:ext cx="372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51" name="Google Shape;151;p29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29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29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302708" y="940627"/>
            <a:ext cx="11605395" cy="4723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187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sz="4800" b="1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– Red">
  <p:cSld name="Divider –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Google Shape;156;p30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30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ctrTitle"/>
          </p:nvPr>
        </p:nvSpPr>
        <p:spPr>
          <a:xfrm>
            <a:off x="247365" y="695324"/>
            <a:ext cx="8371979" cy="47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Avenir"/>
              <a:buNone/>
              <a:defRPr sz="4800" b="1" i="0" cap="none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– Red">
  <p:cSld name="Large Text –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3" name="Google Shape;163;p31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31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302708" y="940627"/>
            <a:ext cx="11605395" cy="4723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187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sz="4800" b="1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(White)">
  <p:cSld name="End Slide (Whit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Photo)">
  <p:cSld name="Title Slide (Photo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6853238" y="990978"/>
            <a:ext cx="4949825" cy="494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293665" y="6330913"/>
            <a:ext cx="4114800" cy="20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293665" y="6170747"/>
            <a:ext cx="4114800" cy="20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1425" bIns="468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65"/>
              <a:buNone/>
              <a:defRPr sz="900" b="1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25755" algn="l">
              <a:lnSpc>
                <a:spcPct val="15277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2pPr>
            <a:lvl3pPr marL="1371600" lvl="2" indent="-325755" algn="l">
              <a:lnSpc>
                <a:spcPct val="13888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3"/>
          </p:nvPr>
        </p:nvSpPr>
        <p:spPr>
          <a:xfrm>
            <a:off x="247650" y="5259897"/>
            <a:ext cx="6211873" cy="68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venir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4"/>
          </p:nvPr>
        </p:nvSpPr>
        <p:spPr>
          <a:xfrm>
            <a:off x="247650" y="4494212"/>
            <a:ext cx="6211873" cy="76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venir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ctrTitle"/>
          </p:nvPr>
        </p:nvSpPr>
        <p:spPr>
          <a:xfrm>
            <a:off x="247365" y="1008364"/>
            <a:ext cx="6212158" cy="323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venir"/>
              <a:buNone/>
              <a:defRPr sz="4800" b="1" i="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hite)">
  <p:cSld name="Title Slide (Whit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293665" y="6330913"/>
            <a:ext cx="4114800" cy="20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293665" y="6170747"/>
            <a:ext cx="4114800" cy="20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1425" bIns="468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9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25755" algn="l">
              <a:lnSpc>
                <a:spcPct val="15277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2pPr>
            <a:lvl3pPr marL="1371600" lvl="2" indent="-325755" algn="l">
              <a:lnSpc>
                <a:spcPct val="13888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247650" y="5259897"/>
            <a:ext cx="8372475" cy="68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venir"/>
              <a:buNone/>
              <a:def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venir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3"/>
          </p:nvPr>
        </p:nvSpPr>
        <p:spPr>
          <a:xfrm>
            <a:off x="247650" y="4494212"/>
            <a:ext cx="8372475" cy="76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nir"/>
              <a:buNone/>
              <a:defRPr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venir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ctrTitle"/>
          </p:nvPr>
        </p:nvSpPr>
        <p:spPr>
          <a:xfrm>
            <a:off x="247650" y="1008543"/>
            <a:ext cx="8785424" cy="323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  <a:defRPr sz="4800" b="1" i="0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hite, Photo)">
  <p:cSld name="Title Slide (White, Photo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>
            <a:spLocks noGrp="1"/>
          </p:cNvSpPr>
          <p:nvPr>
            <p:ph type="pic" idx="2"/>
          </p:nvPr>
        </p:nvSpPr>
        <p:spPr>
          <a:xfrm>
            <a:off x="6853238" y="990978"/>
            <a:ext cx="4949825" cy="494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293665" y="6330913"/>
            <a:ext cx="4114800" cy="20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293665" y="6170747"/>
            <a:ext cx="4114800" cy="20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1425" bIns="468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9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25755" algn="l">
              <a:lnSpc>
                <a:spcPct val="15277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2pPr>
            <a:lvl3pPr marL="1371600" lvl="2" indent="-325755" algn="l">
              <a:lnSpc>
                <a:spcPct val="13888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3"/>
          </p:nvPr>
        </p:nvSpPr>
        <p:spPr>
          <a:xfrm>
            <a:off x="247650" y="5259897"/>
            <a:ext cx="6211873" cy="68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venir"/>
              <a:buNone/>
              <a:def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venir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4"/>
          </p:nvPr>
        </p:nvSpPr>
        <p:spPr>
          <a:xfrm>
            <a:off x="247650" y="4494212"/>
            <a:ext cx="6211873" cy="76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nir"/>
              <a:buNone/>
              <a:defRPr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venir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ctrTitle"/>
          </p:nvPr>
        </p:nvSpPr>
        <p:spPr>
          <a:xfrm>
            <a:off x="250884" y="1008544"/>
            <a:ext cx="6212158" cy="323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  <a:defRPr sz="4800" b="1" i="0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Content">
  <p:cSld name="Text +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" name="Google Shape;47;p16"/>
          <p:cNvCxnSpPr/>
          <p:nvPr/>
        </p:nvCxnSpPr>
        <p:spPr>
          <a:xfrm rot="10800000">
            <a:off x="376518" y="6266335"/>
            <a:ext cx="114300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16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6177130" y="1003779"/>
            <a:ext cx="5629387" cy="4660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287338" y="940853"/>
            <a:ext cx="5637212" cy="472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/>
            </a:lvl1pPr>
            <a:lvl2pPr marL="914400" lvl="1" indent="-347344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Char char="•"/>
              <a:defRPr/>
            </a:lvl2pPr>
            <a:lvl3pPr marL="1371600" lvl="2" indent="-33655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25755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>
            <a:spLocks noGrp="1"/>
          </p:cNvSpPr>
          <p:nvPr>
            <p:ph type="pic" idx="2"/>
          </p:nvPr>
        </p:nvSpPr>
        <p:spPr>
          <a:xfrm>
            <a:off x="6108700" y="0"/>
            <a:ext cx="6083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287962" y="315677"/>
            <a:ext cx="5528224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7"/>
          <p:cNvSpPr>
            <a:spLocks noGrp="1"/>
          </p:cNvSpPr>
          <p:nvPr>
            <p:ph type="dgm" idx="3"/>
          </p:nvPr>
        </p:nvSpPr>
        <p:spPr>
          <a:xfrm>
            <a:off x="377825" y="6258593"/>
            <a:ext cx="11430000" cy="1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40"/>
              <a:buFont typeface="Arial"/>
              <a:buChar char="•"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7" name="Google Shape;57;p17"/>
          <p:cNvSpPr>
            <a:spLocks noGrp="1"/>
          </p:cNvSpPr>
          <p:nvPr>
            <p:ph type="dgm" idx="4"/>
          </p:nvPr>
        </p:nvSpPr>
        <p:spPr>
          <a:xfrm>
            <a:off x="11526424" y="6266335"/>
            <a:ext cx="18000" cy="20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40"/>
              <a:buFont typeface="Arial"/>
              <a:buChar char="•"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287338" y="940853"/>
            <a:ext cx="5637212" cy="472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/>
            </a:lvl1pPr>
            <a:lvl2pPr marL="914400" lvl="1" indent="-347344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Char char="•"/>
              <a:defRPr/>
            </a:lvl2pPr>
            <a:lvl3pPr marL="1371600" lvl="2" indent="-33655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25755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524897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3" name="Google Shape;63;p18"/>
          <p:cNvCxnSpPr/>
          <p:nvPr/>
        </p:nvCxnSpPr>
        <p:spPr>
          <a:xfrm rot="10800000">
            <a:off x="376518" y="6266335"/>
            <a:ext cx="11430002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64;p18"/>
          <p:cNvCxnSpPr/>
          <p:nvPr/>
        </p:nvCxnSpPr>
        <p:spPr>
          <a:xfrm flipH="1">
            <a:off x="11535424" y="6266335"/>
            <a:ext cx="1" cy="20431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376518" y="1003779"/>
            <a:ext cx="11429999" cy="4660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4pPr>
            <a:lvl5pPr marL="2286000" lvl="4" indent="-228600" algn="l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  <a:defRPr sz="2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287961" y="1076099"/>
            <a:ext cx="11616079" cy="4723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7344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36550" algn="l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25755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25754" algn="l" rtl="0">
              <a:lnSpc>
                <a:spcPct val="12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dt" idx="10"/>
          </p:nvPr>
        </p:nvSpPr>
        <p:spPr>
          <a:xfrm>
            <a:off x="293665" y="6330913"/>
            <a:ext cx="4114800" cy="20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venirNext LT Pro Regular" panose="020B0503020202020204" pitchFamily="34" charset="0"/>
              </a:rPr>
              <a:t>AUGUST 11, 2020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174" name="Google Shape;174;p1"/>
          <p:cNvSpPr txBox="1">
            <a:spLocks noGrp="1"/>
          </p:cNvSpPr>
          <p:nvPr>
            <p:ph type="body" idx="1"/>
          </p:nvPr>
        </p:nvSpPr>
        <p:spPr>
          <a:xfrm>
            <a:off x="293664" y="6170747"/>
            <a:ext cx="7859735" cy="23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1425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5"/>
              <a:buNone/>
            </a:pPr>
            <a:r>
              <a:rPr lang="en-US" dirty="0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175" name="Google Shape;175;p1"/>
          <p:cNvSpPr txBox="1">
            <a:spLocks noGrp="1"/>
          </p:cNvSpPr>
          <p:nvPr>
            <p:ph type="body" idx="3"/>
          </p:nvPr>
        </p:nvSpPr>
        <p:spPr>
          <a:xfrm>
            <a:off x="247650" y="4494212"/>
            <a:ext cx="11791950" cy="76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</a:pPr>
            <a:endParaRPr sz="1800" dirty="0">
              <a:latin typeface="AvenirNext LT Pro Regular" panose="020B0503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</a:pPr>
            <a:r>
              <a:rPr lang="en-US" sz="1800" dirty="0">
                <a:latin typeface="AvenirNext LT Pro Regular" panose="020B0503020202020204" pitchFamily="34" charset="0"/>
              </a:rPr>
              <a:t>Anthony Smith, Senior Planning Officer, Service Expansion, Metrolinx &lt;anthony.smith@metrolinx.com&gt;</a:t>
            </a:r>
            <a:endParaRPr dirty="0">
              <a:latin typeface="AvenirNext LT Pro Regular" panose="020B0503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venir"/>
              <a:buNone/>
            </a:pPr>
            <a:r>
              <a:rPr lang="en-US" sz="1800" dirty="0">
                <a:latin typeface="AvenirNext LT Pro Regular" panose="020B0503020202020204" pitchFamily="34" charset="0"/>
              </a:rPr>
              <a:t>Eddy Ionescu, Computer Science Student, University of Waterloo &lt;eddyionescu@gmail.com&gt;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176" name="Google Shape;176;p1"/>
          <p:cNvSpPr txBox="1">
            <a:spLocks noGrp="1"/>
          </p:cNvSpPr>
          <p:nvPr>
            <p:ph type="ctrTitle"/>
          </p:nvPr>
        </p:nvSpPr>
        <p:spPr>
          <a:xfrm>
            <a:off x="247364" y="1008364"/>
            <a:ext cx="5406462" cy="323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venir"/>
              <a:buNone/>
            </a:pPr>
            <a:r>
              <a:rPr lang="en-US" dirty="0">
                <a:latin typeface="AvenirNext LT Pro Regular" panose="020B0503020202020204" pitchFamily="34" charset="0"/>
              </a:rPr>
              <a:t>Driving GO Bus </a:t>
            </a:r>
            <a:r>
              <a:rPr lang="en-US" dirty="0" smtClean="0">
                <a:latin typeface="AvenirNext LT Pro Regular" panose="020B0503020202020204" pitchFamily="34" charset="0"/>
              </a:rPr>
              <a:t/>
            </a:r>
            <a:br>
              <a:rPr lang="en-US" dirty="0" smtClean="0">
                <a:latin typeface="AvenirNext LT Pro Regular" panose="020B0503020202020204" pitchFamily="34" charset="0"/>
              </a:rPr>
            </a:br>
            <a:r>
              <a:rPr lang="en-US" dirty="0" smtClean="0">
                <a:latin typeface="AvenirNext LT Pro Regular" panose="020B0503020202020204" pitchFamily="34" charset="0"/>
              </a:rPr>
              <a:t>Into The </a:t>
            </a:r>
            <a:r>
              <a:rPr lang="en-US" dirty="0">
                <a:latin typeface="AvenirNext LT Pro Regular" panose="020B0503020202020204" pitchFamily="34" charset="0"/>
              </a:rPr>
              <a:t>Future: </a:t>
            </a:r>
            <a:endParaRPr dirty="0">
              <a:latin typeface="AvenirNext LT Pro Regular" panose="020B0503020202020204" pitchFamily="34" charset="0"/>
            </a:endParaRPr>
          </a:p>
          <a:p>
            <a:pPr marL="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venir"/>
              <a:buNone/>
            </a:pPr>
            <a:r>
              <a:rPr lang="en-US" sz="2400" dirty="0">
                <a:latin typeface="AvenirNext LT Pro Regular" panose="020B0503020202020204" pitchFamily="34" charset="0"/>
              </a:rPr>
              <a:t>Strategic Planning &amp; </a:t>
            </a:r>
            <a:r>
              <a:rPr lang="en-US" sz="2400" dirty="0" smtClean="0">
                <a:latin typeface="AvenirNext LT Pro Regular" panose="020B0503020202020204" pitchFamily="34" charset="0"/>
              </a:rPr>
              <a:t>Performance</a:t>
            </a:r>
            <a:br>
              <a:rPr lang="en-US" sz="2400" dirty="0" smtClean="0">
                <a:latin typeface="AvenirNext LT Pro Regular" panose="020B0503020202020204" pitchFamily="34" charset="0"/>
              </a:rPr>
            </a:br>
            <a:r>
              <a:rPr lang="en-US" sz="2400" dirty="0" smtClean="0">
                <a:latin typeface="AvenirNext LT Pro Regular" panose="020B0503020202020204" pitchFamily="34" charset="0"/>
              </a:rPr>
              <a:t>Measurement Using </a:t>
            </a:r>
            <a:r>
              <a:rPr lang="en-US" sz="2400" dirty="0">
                <a:latin typeface="AvenirNext LT Pro Regular" panose="020B0503020202020204" pitchFamily="34" charset="0"/>
              </a:rPr>
              <a:t>Big </a:t>
            </a:r>
            <a:r>
              <a:rPr lang="en-US" sz="2400" dirty="0" smtClean="0">
                <a:latin typeface="AvenirNext LT Pro Regular" panose="020B0503020202020204" pitchFamily="34" charset="0"/>
              </a:rPr>
              <a:t>Data from </a:t>
            </a:r>
            <a:r>
              <a:rPr lang="en-US" sz="2400" dirty="0">
                <a:latin typeface="AvenirNext LT Pro Regular" panose="020B0503020202020204" pitchFamily="34" charset="0"/>
              </a:rPr>
              <a:t>PrestoBI &amp; APC </a:t>
            </a:r>
            <a:r>
              <a:rPr lang="en-US" sz="2400" dirty="0" smtClean="0">
                <a:latin typeface="AvenirNext LT Pro Regular" panose="020B0503020202020204" pitchFamily="34" charset="0"/>
              </a:rPr>
              <a:t>During COVID-19</a:t>
            </a:r>
            <a:endParaRPr sz="2400" dirty="0">
              <a:latin typeface="AvenirNext LT Pro Regular" panose="020B0503020202020204" pitchFamily="34" charset="0"/>
            </a:endParaRPr>
          </a:p>
        </p:txBody>
      </p:sp>
      <p:pic>
        <p:nvPicPr>
          <p:cNvPr id="7" name="Picture 2" descr="C:\Users\AnthonySm\Downloads\MicrosoftTeams-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/>
          <a:stretch/>
        </p:blipFill>
        <p:spPr bwMode="auto">
          <a:xfrm>
            <a:off x="5653826" y="960376"/>
            <a:ext cx="6175008" cy="34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>
            <a:spLocks noGrp="1"/>
          </p:cNvSpPr>
          <p:nvPr>
            <p:ph type="sldNum" idx="4294967295"/>
          </p:nvPr>
        </p:nvSpPr>
        <p:spPr>
          <a:xfrm>
            <a:off x="11818938" y="6251575"/>
            <a:ext cx="373062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ftr" idx="4294967295"/>
          </p:nvPr>
        </p:nvSpPr>
        <p:spPr>
          <a:xfrm>
            <a:off x="2540000" y="6251575"/>
            <a:ext cx="96520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 FOOTER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d1b1124f7_0_0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>
                <a:latin typeface="AvenirNext LT Pro Medium" panose="020B0603020202020204" pitchFamily="34" charset="0"/>
              </a:rPr>
              <a:t>GO </a:t>
            </a:r>
            <a:r>
              <a:rPr lang="en-US" dirty="0" smtClean="0">
                <a:latin typeface="AvenirNext LT Pro Medium" panose="020B0603020202020204" pitchFamily="34" charset="0"/>
              </a:rPr>
              <a:t>BUS SERVICE DEVELOPMENT CONTEXT</a:t>
            </a:r>
            <a:endParaRPr dirty="0">
              <a:latin typeface="AvenirNext LT Pro Medium" panose="020B0603020202020204" pitchFamily="34" charset="0"/>
            </a:endParaRPr>
          </a:p>
        </p:txBody>
      </p:sp>
      <p:sp>
        <p:nvSpPr>
          <p:cNvPr id="265" name="Google Shape;265;g8d1b1124f7_0_0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67" name="Google Shape;267;g8d1b1124f7_0_0"/>
          <p:cNvSpPr/>
          <p:nvPr/>
        </p:nvSpPr>
        <p:spPr>
          <a:xfrm>
            <a:off x="12620782" y="7878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8" name="Google Shape;268;g8d1b1124f7_0_0"/>
          <p:cNvSpPr/>
          <p:nvPr/>
        </p:nvSpPr>
        <p:spPr>
          <a:xfrm>
            <a:off x="12620782" y="1816588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9" name="Google Shape;269;g8d1b1124f7_0_0"/>
          <p:cNvSpPr/>
          <p:nvPr/>
        </p:nvSpPr>
        <p:spPr>
          <a:xfrm>
            <a:off x="12620782" y="2845288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0" name="Google Shape;270;g8d1b1124f7_0_0"/>
          <p:cNvSpPr/>
          <p:nvPr/>
        </p:nvSpPr>
        <p:spPr>
          <a:xfrm>
            <a:off x="12620782" y="3873988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1" name="Google Shape;271;g8d1b1124f7_0_0"/>
          <p:cNvSpPr/>
          <p:nvPr/>
        </p:nvSpPr>
        <p:spPr>
          <a:xfrm>
            <a:off x="12620782" y="4902688"/>
            <a:ext cx="91440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72" name="Google Shape;272;g8d1b1124f7_0_0"/>
          <p:cNvPicPr preferRelativeResize="0"/>
          <p:nvPr/>
        </p:nvPicPr>
        <p:blipFill rotWithShape="1">
          <a:blip r:embed="rId3">
            <a:alphaModFix/>
          </a:blip>
          <a:srcRect l="21774" r="21638"/>
          <a:stretch/>
        </p:blipFill>
        <p:spPr>
          <a:xfrm>
            <a:off x="8162114" y="2731000"/>
            <a:ext cx="3640961" cy="32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8d1b1124f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50" y="954275"/>
            <a:ext cx="8278125" cy="403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>
                <a:latin typeface="AvenirNext LT Pro Medium" panose="020B0603020202020204" pitchFamily="34" charset="0"/>
              </a:rPr>
              <a:t>TRANSIFY APPLICATION - Enhanced analysis of route usage and performance</a:t>
            </a:r>
            <a:endParaRPr dirty="0">
              <a:latin typeface="AvenirNext LT Pro Medium" panose="020B0603020202020204" pitchFamily="34" charset="0"/>
            </a:endParaRPr>
          </a:p>
        </p:txBody>
      </p:sp>
      <p:sp>
        <p:nvSpPr>
          <p:cNvPr id="229" name="Google Shape;229;p5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body" idx="1"/>
          </p:nvPr>
        </p:nvSpPr>
        <p:spPr>
          <a:xfrm>
            <a:off x="287961" y="1016000"/>
            <a:ext cx="4468560" cy="52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7" lvl="0" indent="-357187">
              <a:spcBef>
                <a:spcPts val="0"/>
              </a:spcBef>
            </a:pPr>
            <a:r>
              <a:rPr lang="en-CA" dirty="0">
                <a:latin typeface="AvenirNext LT Pro Regular" panose="020B0503020202020204" pitchFamily="34" charset="0"/>
              </a:rPr>
              <a:t>Identified how ridership in each route segment changes based on different sources of demand (office, retail, and airport travel</a:t>
            </a:r>
            <a:r>
              <a:rPr lang="en-CA" dirty="0" smtClean="0">
                <a:latin typeface="AvenirNext LT Pro Regular" panose="020B0503020202020204" pitchFamily="34" charset="0"/>
              </a:rPr>
              <a:t>)</a:t>
            </a:r>
            <a:endParaRPr lang="en-CA" dirty="0">
              <a:latin typeface="AvenirNext LT Pro Regular" panose="020B0503020202020204" pitchFamily="34" charset="0"/>
            </a:endParaRPr>
          </a:p>
          <a:p>
            <a:pPr marL="357187" lvl="0" indent="-357187">
              <a:spcBef>
                <a:spcPts val="0"/>
              </a:spcBef>
            </a:pPr>
            <a:endParaRPr lang="en-CA" dirty="0">
              <a:latin typeface="AvenirNext LT Pro Regular" panose="020B0503020202020204" pitchFamily="34" charset="0"/>
            </a:endParaRPr>
          </a:p>
          <a:p>
            <a:pPr marL="357187" lvl="0" indent="-357187">
              <a:spcBef>
                <a:spcPts val="0"/>
              </a:spcBef>
            </a:pPr>
            <a:r>
              <a:rPr lang="en-CA" dirty="0" smtClean="0">
                <a:latin typeface="AvenirNext LT Pro Regular" panose="020B0503020202020204" pitchFamily="34" charset="0"/>
              </a:rPr>
              <a:t>Informs </a:t>
            </a:r>
            <a:r>
              <a:rPr lang="en-CA" dirty="0">
                <a:latin typeface="AvenirNext LT Pro Regular" panose="020B0503020202020204" pitchFamily="34" charset="0"/>
              </a:rPr>
              <a:t>potential service changes such as express </a:t>
            </a:r>
            <a:r>
              <a:rPr lang="en-CA" dirty="0" smtClean="0">
                <a:latin typeface="AvenirNext LT Pro Regular" panose="020B0503020202020204" pitchFamily="34" charset="0"/>
              </a:rPr>
              <a:t>branches</a:t>
            </a:r>
            <a:endParaRPr lang="en-CA" dirty="0">
              <a:latin typeface="AvenirNext LT Pro Regular" panose="020B0503020202020204" pitchFamily="34" charset="0"/>
            </a:endParaRP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="" xmlns:a16="http://schemas.microsoft.com/office/drawing/2014/main" id="{B411624B-ABB6-3540-AA4A-6B242502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521" y="1136756"/>
            <a:ext cx="6965244" cy="4318452"/>
          </a:xfrm>
          <a:prstGeom prst="rect">
            <a:avLst/>
          </a:prstGeom>
        </p:spPr>
      </p:pic>
      <p:sp>
        <p:nvSpPr>
          <p:cNvPr id="7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9189" y="5519914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>
                <a:latin typeface="AvenirNext LT Pro Regular" panose="020B0503020202020204" pitchFamily="34" charset="0"/>
              </a:rPr>
              <a:t>TRANSIFY APPLICATION - Enhanced analysis of route usage and performance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229" name="Google Shape;229;p5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body" idx="1"/>
          </p:nvPr>
        </p:nvSpPr>
        <p:spPr>
          <a:xfrm>
            <a:off x="287338" y="788453"/>
            <a:ext cx="3782386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7" lvl="0" indent="-357187">
              <a:spcBef>
                <a:spcPts val="0"/>
              </a:spcBef>
              <a:spcAft>
                <a:spcPts val="1200"/>
              </a:spcAft>
            </a:pPr>
            <a:r>
              <a:rPr lang="en-CA" sz="2200" dirty="0">
                <a:latin typeface="AvenirNext LT Pro Regular" panose="020B0503020202020204" pitchFamily="34" charset="0"/>
              </a:rPr>
              <a:t>Identified trip purposes by linking ridership patterns and </a:t>
            </a:r>
            <a:r>
              <a:rPr lang="en-CA" sz="2200" dirty="0" smtClean="0">
                <a:latin typeface="AvenirNext LT Pro Regular" panose="020B0503020202020204" pitchFamily="34" charset="0"/>
              </a:rPr>
              <a:t>trip-generators</a:t>
            </a:r>
          </a:p>
          <a:p>
            <a:pPr marL="357187" lvl="0" indent="-357187">
              <a:spcBef>
                <a:spcPts val="0"/>
              </a:spcBef>
              <a:spcAft>
                <a:spcPts val="1200"/>
              </a:spcAft>
            </a:pPr>
            <a:r>
              <a:rPr lang="en-CA" sz="2200" dirty="0" smtClean="0">
                <a:latin typeface="AvenirNext LT Pro Regular" panose="020B0503020202020204" pitchFamily="34" charset="0"/>
              </a:rPr>
              <a:t>Route </a:t>
            </a:r>
            <a:r>
              <a:rPr lang="en-CA" sz="2200" dirty="0">
                <a:latin typeface="AvenirNext LT Pro Regular" panose="020B0503020202020204" pitchFamily="34" charset="0"/>
              </a:rPr>
              <a:t>ridership patterns changed at the start of the </a:t>
            </a:r>
            <a:r>
              <a:rPr lang="en-CA" sz="2200" dirty="0" smtClean="0">
                <a:latin typeface="AvenirNext LT Pro Regular" panose="020B0503020202020204" pitchFamily="34" charset="0"/>
              </a:rPr>
              <a:t>pandemic</a:t>
            </a:r>
          </a:p>
          <a:p>
            <a:pPr marL="357187" lvl="0" indent="-357187">
              <a:spcBef>
                <a:spcPts val="0"/>
              </a:spcBef>
              <a:spcAft>
                <a:spcPts val="1200"/>
              </a:spcAft>
            </a:pPr>
            <a:r>
              <a:rPr lang="en-CA" sz="2200" dirty="0" smtClean="0">
                <a:latin typeface="AvenirNext LT Pro Regular" panose="020B0503020202020204" pitchFamily="34" charset="0"/>
              </a:rPr>
              <a:t>Drop </a:t>
            </a:r>
            <a:r>
              <a:rPr lang="en-CA" sz="2200" dirty="0">
                <a:latin typeface="AvenirNext LT Pro Regular" panose="020B0503020202020204" pitchFamily="34" charset="0"/>
              </a:rPr>
              <a:t>in demand varied for office, retail, post-secondary, and airport </a:t>
            </a:r>
            <a:r>
              <a:rPr lang="en-CA" sz="2200" dirty="0" smtClean="0">
                <a:latin typeface="AvenirNext LT Pro Regular" panose="020B0503020202020204" pitchFamily="34" charset="0"/>
              </a:rPr>
              <a:t>destinations</a:t>
            </a:r>
            <a:endParaRPr lang="en-CA" sz="2200" dirty="0">
              <a:latin typeface="AvenirNext LT Pro Regular" panose="020B0503020202020204" pitchFamily="34" charset="0"/>
            </a:endParaRPr>
          </a:p>
        </p:txBody>
      </p:sp>
      <p:sp>
        <p:nvSpPr>
          <p:cNvPr id="231" name="Google Shape;231;p5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TRANSIT DATA 2020: SESSION 2-A: SYSTEM AND ROUTE PERFORMANCE MONITORING APPLICATIONS</a:t>
            </a:r>
            <a:endParaRPr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EBC67EB-3EEC-744C-BC45-9C9074790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536" y="872445"/>
            <a:ext cx="7301367" cy="49101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96327" y="5804772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>
                <a:latin typeface="AvenirNext LT Pro Regular" panose="020B0503020202020204" pitchFamily="34" charset="0"/>
              </a:rPr>
              <a:t>TRANSIFY APPLICATION - Enhanced analysis of route usage and performance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229" name="Google Shape;229;p5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body" idx="1"/>
          </p:nvPr>
        </p:nvSpPr>
        <p:spPr>
          <a:xfrm>
            <a:off x="287337" y="788452"/>
            <a:ext cx="5020387" cy="501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7" lvl="0" indent="-357187">
              <a:spcBef>
                <a:spcPts val="0"/>
              </a:spcBef>
              <a:spcAft>
                <a:spcPts val="1200"/>
              </a:spcAft>
            </a:pPr>
            <a:r>
              <a:rPr lang="en-CA" sz="2200" dirty="0">
                <a:latin typeface="AvenirNext LT Pro Regular" panose="020B0503020202020204" pitchFamily="34" charset="0"/>
              </a:rPr>
              <a:t>Identified trips that were much faster than before.</a:t>
            </a:r>
          </a:p>
          <a:p>
            <a:pPr marL="357187" lvl="0" indent="-357187">
              <a:spcBef>
                <a:spcPts val="0"/>
              </a:spcBef>
              <a:spcAft>
                <a:spcPts val="1200"/>
              </a:spcAft>
            </a:pPr>
            <a:r>
              <a:rPr lang="en-CA" sz="2200" dirty="0">
                <a:latin typeface="AvenirNext LT Pro Regular" panose="020B0503020202020204" pitchFamily="34" charset="0"/>
              </a:rPr>
              <a:t>Could find efficiencies by adjusting runtimes in response to rapidly changing traffic patterns.</a:t>
            </a:r>
          </a:p>
          <a:p>
            <a:pPr marL="357187" lvl="0" indent="-357187">
              <a:spcBef>
                <a:spcPts val="0"/>
              </a:spcBef>
              <a:spcAft>
                <a:spcPts val="1200"/>
              </a:spcAft>
            </a:pPr>
            <a:r>
              <a:rPr lang="en-CA" sz="2200" dirty="0">
                <a:latin typeface="AvenirNext LT Pro Regular" panose="020B0503020202020204" pitchFamily="34" charset="0"/>
              </a:rPr>
              <a:t>Track not just ridership, but highway congestion as well.</a:t>
            </a:r>
          </a:p>
          <a:p>
            <a:pPr marL="357187" lvl="0" indent="-357187">
              <a:spcBef>
                <a:spcPts val="0"/>
              </a:spcBef>
              <a:spcAft>
                <a:spcPts val="1200"/>
              </a:spcAft>
            </a:pPr>
            <a:r>
              <a:rPr lang="en-CA" sz="2200" dirty="0">
                <a:latin typeface="AvenirNext LT Pro Regular" panose="020B0503020202020204" pitchFamily="34" charset="0"/>
              </a:rPr>
              <a:t>GO Bus schedules are individually scheduled for each trip based on its observed travel time.</a:t>
            </a:r>
          </a:p>
        </p:txBody>
      </p:sp>
      <p:sp>
        <p:nvSpPr>
          <p:cNvPr id="231" name="Google Shape;231;p5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TRANSIT DATA 2020: SESSION 2-A: SYSTEM AND ROUTE PERFORMANCE MONITORING APPLICATIONS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196327" y="5804772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98D969-E726-5A41-BE39-EA92E55B6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351" y="951165"/>
            <a:ext cx="4918842" cy="47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1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>
                <a:latin typeface="AvenirNext LT Pro Medium" panose="020B0603020202020204" pitchFamily="34" charset="0"/>
              </a:rPr>
              <a:t>GTFS Data </a:t>
            </a:r>
            <a:r>
              <a:rPr lang="en-US" dirty="0" smtClean="0">
                <a:latin typeface="AvenirNext LT Pro Medium" panose="020B0603020202020204" pitchFamily="34" charset="0"/>
              </a:rPr>
              <a:t>Analysis – Linking Multiple Datasets To Evaluate Service Frequency</a:t>
            </a:r>
            <a:endParaRPr dirty="0">
              <a:latin typeface="AvenirNext LT Pro Medium" panose="020B0603020202020204" pitchFamily="34" charset="0"/>
            </a:endParaRPr>
          </a:p>
        </p:txBody>
      </p:sp>
      <p:sp>
        <p:nvSpPr>
          <p:cNvPr id="279" name="Google Shape;279;p3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80" name="Google Shape;280;p3"/>
          <p:cNvSpPr txBox="1">
            <a:spLocks noGrp="1"/>
          </p:cNvSpPr>
          <p:nvPr>
            <p:ph type="body" idx="1"/>
          </p:nvPr>
        </p:nvSpPr>
        <p:spPr>
          <a:xfrm>
            <a:off x="287352" y="940850"/>
            <a:ext cx="6801300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7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384" y="2191938"/>
            <a:ext cx="5502068" cy="357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300" y="1093250"/>
            <a:ext cx="5502068" cy="35763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67876" y="5880523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 smtClean="0">
                <a:latin typeface="AvenirNext LT Pro Medium" panose="020B0603020202020204" pitchFamily="34" charset="0"/>
              </a:rPr>
              <a:t>Presto Data Analysis – Mapping Locations where customers transfer from GO to TTC</a:t>
            </a:r>
            <a:endParaRPr dirty="0">
              <a:latin typeface="AvenirNext LT Pro Medium" panose="020B0603020202020204" pitchFamily="34" charset="0"/>
            </a:endParaRPr>
          </a:p>
        </p:txBody>
      </p:sp>
      <p:sp>
        <p:nvSpPr>
          <p:cNvPr id="279" name="Google Shape;279;p3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80" name="Google Shape;280;p3"/>
          <p:cNvSpPr txBox="1">
            <a:spLocks noGrp="1"/>
          </p:cNvSpPr>
          <p:nvPr>
            <p:ph type="body" idx="1"/>
          </p:nvPr>
        </p:nvSpPr>
        <p:spPr>
          <a:xfrm>
            <a:off x="287352" y="940850"/>
            <a:ext cx="6801300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7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  <p:pic>
        <p:nvPicPr>
          <p:cNvPr id="9" name="Google Shape;253;g8d1b1124f7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811" y="872019"/>
            <a:ext cx="8182378" cy="51139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730530" y="5643024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211;p4"/>
          <p:cNvPicPr preferRelativeResize="0"/>
          <p:nvPr/>
        </p:nvPicPr>
        <p:blipFill rotWithShape="1">
          <a:blip r:embed="rId3">
            <a:alphaModFix/>
          </a:blip>
          <a:srcRect l="-1957"/>
          <a:stretch/>
        </p:blipFill>
        <p:spPr>
          <a:xfrm>
            <a:off x="4765183" y="991673"/>
            <a:ext cx="7165698" cy="47307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571744" y="4869736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5183" y="841485"/>
            <a:ext cx="7333123" cy="517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1" name="Google Shape;181;p2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 smtClean="0">
                <a:latin typeface="AvenirNext LT Pro Regular" panose="020B0503020202020204" pitchFamily="34" charset="0"/>
              </a:rPr>
              <a:t>OBJECTIVE - Use Big Data to Maximize Performance During COVID-19 &amp; Beyond</a:t>
            </a:r>
            <a:r>
              <a:rPr lang="en-US" dirty="0">
                <a:latin typeface="AvenirNext LT Pro Regular" panose="020B0503020202020204" pitchFamily="34" charset="0"/>
              </a:rPr>
              <a:t/>
            </a:r>
            <a:br>
              <a:rPr lang="en-US" dirty="0">
                <a:latin typeface="AvenirNext LT Pro Regular" panose="020B0503020202020204" pitchFamily="34" charset="0"/>
              </a:rPr>
            </a:b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182" name="Google Shape;182;p2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83" name="Google Shape;183;p2"/>
          <p:cNvSpPr txBox="1">
            <a:spLocks noGrp="1"/>
          </p:cNvSpPr>
          <p:nvPr>
            <p:ph type="body" idx="1"/>
          </p:nvPr>
        </p:nvSpPr>
        <p:spPr>
          <a:xfrm>
            <a:off x="313095" y="864653"/>
            <a:ext cx="4477845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latin typeface="AvenirNext LT Pro Regular" panose="020B0503020202020204" pitchFamily="34" charset="0"/>
              </a:rPr>
              <a:t>WHY - </a:t>
            </a:r>
            <a:r>
              <a:rPr lang="en-US" sz="2200" dirty="0">
                <a:latin typeface="AvenirNext LT Pro Regular" panose="020B0503020202020204" pitchFamily="34" charset="0"/>
              </a:rPr>
              <a:t>Increase ridership </a:t>
            </a:r>
            <a:r>
              <a:rPr lang="en-US" sz="2200" dirty="0" smtClean="0">
                <a:latin typeface="AvenirNext LT Pro Regular" panose="020B0503020202020204" pitchFamily="34" charset="0"/>
              </a:rPr>
              <a:t>&amp; </a:t>
            </a:r>
            <a:r>
              <a:rPr lang="en-US" sz="2200" dirty="0">
                <a:latin typeface="AvenirNext LT Pro Regular" panose="020B0503020202020204" pitchFamily="34" charset="0"/>
              </a:rPr>
              <a:t>revenue while ensuring </a:t>
            </a:r>
            <a:r>
              <a:rPr lang="en-US" sz="2200" dirty="0" smtClean="0">
                <a:latin typeface="AvenirNext LT Pro Regular" panose="020B0503020202020204" pitchFamily="34" charset="0"/>
              </a:rPr>
              <a:t>safe &amp; effective </a:t>
            </a:r>
            <a:r>
              <a:rPr lang="en-US" sz="2200" dirty="0">
                <a:latin typeface="AvenirNext LT Pro Regular" panose="020B0503020202020204" pitchFamily="34" charset="0"/>
              </a:rPr>
              <a:t>delivery of </a:t>
            </a:r>
            <a:r>
              <a:rPr lang="en-US" sz="2200" dirty="0" smtClean="0">
                <a:latin typeface="AvenirNext LT Pro Regular" panose="020B0503020202020204" pitchFamily="34" charset="0"/>
              </a:rPr>
              <a:t>GO service</a:t>
            </a:r>
            <a:endParaRPr sz="2200" dirty="0">
              <a:latin typeface="AvenirNext LT Pro Regular" panose="020B0503020202020204" pitchFamily="34" charset="0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latin typeface="AvenirNext LT Pro Regular" panose="020B0503020202020204" pitchFamily="34" charset="0"/>
              </a:rPr>
              <a:t>HOW - </a:t>
            </a:r>
            <a:r>
              <a:rPr lang="en-US" sz="2200" dirty="0" smtClean="0">
                <a:latin typeface="AvenirNext LT Pro Regular" panose="020B0503020202020204" pitchFamily="34" charset="0"/>
              </a:rPr>
              <a:t>Harness </a:t>
            </a:r>
            <a:r>
              <a:rPr lang="en-US" sz="2200" dirty="0">
                <a:latin typeface="AvenirNext LT Pro Regular" panose="020B0503020202020204" pitchFamily="34" charset="0"/>
              </a:rPr>
              <a:t>the power of big </a:t>
            </a:r>
            <a:r>
              <a:rPr lang="en-US" sz="2200" dirty="0" smtClean="0">
                <a:latin typeface="AvenirNext LT Pro Regular" panose="020B0503020202020204" pitchFamily="34" charset="0"/>
              </a:rPr>
              <a:t>data </a:t>
            </a:r>
            <a:r>
              <a:rPr lang="en-US" sz="2200" dirty="0">
                <a:latin typeface="AvenirNext LT Pro Regular" panose="020B0503020202020204" pitchFamily="34" charset="0"/>
              </a:rPr>
              <a:t>including </a:t>
            </a:r>
            <a:r>
              <a:rPr lang="en-US" sz="2200" dirty="0" smtClean="0">
                <a:latin typeface="AvenirNext LT Pro Regular" panose="020B0503020202020204" pitchFamily="34" charset="0"/>
              </a:rPr>
              <a:t>Presto</a:t>
            </a:r>
            <a:r>
              <a:rPr lang="en-US" sz="2200" dirty="0">
                <a:latin typeface="AvenirNext LT Pro Regular" panose="020B0503020202020204" pitchFamily="34" charset="0"/>
              </a:rPr>
              <a:t> </a:t>
            </a:r>
            <a:r>
              <a:rPr lang="en-US" sz="2200" dirty="0" smtClean="0">
                <a:latin typeface="AvenirNext LT Pro Regular" panose="020B0503020202020204" pitchFamily="34" charset="0"/>
              </a:rPr>
              <a:t>&amp; APC on daily or real-time</a:t>
            </a:r>
            <a:r>
              <a:rPr lang="en-US" sz="2200" dirty="0">
                <a:latin typeface="AvenirNext LT Pro Regular" panose="020B0503020202020204" pitchFamily="34" charset="0"/>
              </a:rPr>
              <a:t> </a:t>
            </a:r>
            <a:r>
              <a:rPr lang="en-US" sz="2200" dirty="0" smtClean="0">
                <a:latin typeface="AvenirNext LT Pro Regular" panose="020B0503020202020204" pitchFamily="34" charset="0"/>
              </a:rPr>
              <a:t>basis</a:t>
            </a:r>
            <a:endParaRPr sz="2200" dirty="0">
              <a:latin typeface="AvenirNext LT Pro Regular" panose="020B0503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latin typeface="AvenirNext LT Pro Regular" panose="020B0503020202020204" pitchFamily="34" charset="0"/>
              </a:rPr>
              <a:t>WHAT</a:t>
            </a:r>
            <a:r>
              <a:rPr lang="en-US" sz="2200" dirty="0">
                <a:latin typeface="AvenirNext LT Pro Regular" panose="020B0503020202020204" pitchFamily="34" charset="0"/>
              </a:rPr>
              <a:t> </a:t>
            </a:r>
            <a:r>
              <a:rPr lang="en-US" sz="2200" b="1" dirty="0" smtClean="0">
                <a:latin typeface="AvenirNext LT Pro Regular" panose="020B0503020202020204" pitchFamily="34" charset="0"/>
              </a:rPr>
              <a:t>–</a:t>
            </a:r>
            <a:r>
              <a:rPr lang="en-US" sz="2200" dirty="0" smtClean="0">
                <a:latin typeface="AvenirNext LT Pro Regular" panose="020B0503020202020204" pitchFamily="34" charset="0"/>
              </a:rPr>
              <a:t> Develop new tools to monitor customer </a:t>
            </a:r>
            <a:r>
              <a:rPr lang="en-CA" sz="2200" dirty="0" smtClean="0">
                <a:latin typeface="AvenirNext LT Pro Regular" panose="020B0503020202020204" pitchFamily="34" charset="0"/>
              </a:rPr>
              <a:t>demand &amp; optimize service deployment during COVID-19 &amp; beyond</a:t>
            </a:r>
            <a:endParaRPr sz="2200" dirty="0">
              <a:latin typeface="AvenirNext LT Pro Regular" panose="020B0503020202020204" pitchFamily="34" charset="0"/>
            </a:endParaRPr>
          </a:p>
          <a:p>
            <a:pPr marL="357187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AvenirNext LT Pro Regular" panose="020B0503020202020204" pitchFamily="34" charset="0"/>
            </a:endParaRPr>
          </a:p>
        </p:txBody>
      </p:sp>
      <p:sp>
        <p:nvSpPr>
          <p:cNvPr id="184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  <p:pic>
        <p:nvPicPr>
          <p:cNvPr id="191" name="Google Shape;191;p2"/>
          <p:cNvPicPr preferRelativeResize="0"/>
          <p:nvPr/>
        </p:nvPicPr>
        <p:blipFill rotWithShape="1">
          <a:blip r:embed="rId4">
            <a:alphaModFix/>
          </a:blip>
          <a:srcRect t="629" b="-4799"/>
          <a:stretch/>
        </p:blipFill>
        <p:spPr>
          <a:xfrm>
            <a:off x="4857856" y="1436472"/>
            <a:ext cx="6838684" cy="396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848419" y="5839807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  <p:pic>
        <p:nvPicPr>
          <p:cNvPr id="200" name="Google Shape;200;g8d040f66f1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761" y="894131"/>
            <a:ext cx="6300960" cy="50462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597758" y="787888"/>
            <a:ext cx="7333123" cy="529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6" name="Google Shape;196;g8d040f66f1_0_13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 smtClean="0">
                <a:latin typeface="AvenirNext LT Pro Regular" panose="020B0503020202020204" pitchFamily="34" charset="0"/>
              </a:rPr>
              <a:t>KEY FINDINGS – Monitoring Boardings using PRESTOBI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197" name="Google Shape;197;g8d040f66f1_0_13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98" name="Google Shape;198;g8d040f66f1_0_13"/>
          <p:cNvSpPr txBox="1">
            <a:spLocks noGrp="1"/>
          </p:cNvSpPr>
          <p:nvPr>
            <p:ph type="body" idx="1"/>
          </p:nvPr>
        </p:nvSpPr>
        <p:spPr>
          <a:xfrm>
            <a:off x="205944" y="814208"/>
            <a:ext cx="4391814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7" lvl="0" indent="-357187" algn="l" rtl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040"/>
              <a:buChar char="•"/>
            </a:pPr>
            <a:r>
              <a:rPr lang="en-US" sz="2200" dirty="0">
                <a:latin typeface="AvenirNext LT Pro Regular" panose="020B0503020202020204" pitchFamily="34" charset="0"/>
              </a:rPr>
              <a:t>PrestoBI provides direct insight into boardings overall, </a:t>
            </a:r>
            <a:r>
              <a:rPr lang="en-US" sz="2200" dirty="0" smtClean="0">
                <a:latin typeface="AvenirNext LT Pro Regular" panose="020B0503020202020204" pitchFamily="34" charset="0"/>
              </a:rPr>
              <a:t>and </a:t>
            </a:r>
            <a:r>
              <a:rPr lang="en-US" sz="2200" dirty="0">
                <a:latin typeface="AvenirNext LT Pro Regular" panose="020B0503020202020204" pitchFamily="34" charset="0"/>
              </a:rPr>
              <a:t>by </a:t>
            </a:r>
            <a:r>
              <a:rPr lang="en-US" sz="2200" dirty="0" smtClean="0">
                <a:latin typeface="AvenirNext LT Pro Regular" panose="020B0503020202020204" pitchFamily="34" charset="0"/>
              </a:rPr>
              <a:t>GO Rail station </a:t>
            </a:r>
            <a:r>
              <a:rPr lang="en-US" sz="2200" dirty="0">
                <a:latin typeface="AvenirNext LT Pro Regular" panose="020B0503020202020204" pitchFamily="34" charset="0"/>
              </a:rPr>
              <a:t>or trip</a:t>
            </a:r>
            <a:endParaRPr sz="2200" dirty="0">
              <a:latin typeface="AvenirNext LT Pro Regular" panose="020B0503020202020204" pitchFamily="34" charset="0"/>
            </a:endParaRPr>
          </a:p>
          <a:p>
            <a:pPr marL="357187" lvl="0" indent="-357187" algn="l" rtl="0">
              <a:spcBef>
                <a:spcPts val="0"/>
              </a:spcBef>
              <a:spcAft>
                <a:spcPts val="1800"/>
              </a:spcAft>
              <a:buSzPts val="2040"/>
              <a:buChar char="•"/>
            </a:pPr>
            <a:r>
              <a:rPr lang="en-US" sz="2200" dirty="0" smtClean="0">
                <a:latin typeface="AvenirNext LT Pro Regular" panose="020B0503020202020204" pitchFamily="34" charset="0"/>
              </a:rPr>
              <a:t>Boardings are reported daily to SMT &amp; in monthly KPI </a:t>
            </a:r>
            <a:r>
              <a:rPr lang="en-US" sz="2200" dirty="0">
                <a:latin typeface="AvenirNext LT Pro Regular" panose="020B0503020202020204" pitchFamily="34" charset="0"/>
              </a:rPr>
              <a:t>maps </a:t>
            </a:r>
            <a:r>
              <a:rPr lang="en-CA" sz="2200" dirty="0" smtClean="0">
                <a:latin typeface="AvenirNext LT Pro Regular" panose="020B0503020202020204" pitchFamily="34" charset="0"/>
              </a:rPr>
              <a:t>released as Open Data</a:t>
            </a:r>
            <a:endParaRPr sz="2200" dirty="0">
              <a:latin typeface="AvenirNext LT Pro Regular" panose="020B0503020202020204" pitchFamily="34" charset="0"/>
            </a:endParaRPr>
          </a:p>
          <a:p>
            <a:pPr marL="357187" lvl="0" indent="-357187" algn="l" rtl="0">
              <a:spcBef>
                <a:spcPts val="0"/>
              </a:spcBef>
              <a:spcAft>
                <a:spcPts val="1800"/>
              </a:spcAft>
              <a:buSzPts val="2040"/>
              <a:buChar char="•"/>
            </a:pPr>
            <a:r>
              <a:rPr lang="en-US" sz="2200" dirty="0" smtClean="0">
                <a:latin typeface="AvenirNext LT Pro Regular" panose="020B0503020202020204" pitchFamily="34" charset="0"/>
              </a:rPr>
              <a:t>Data can be analyzed as OD pairs, but GO Bus </a:t>
            </a:r>
            <a:r>
              <a:rPr lang="en-US" sz="2200" dirty="0">
                <a:latin typeface="AvenirNext LT Pro Regular" panose="020B0503020202020204" pitchFamily="34" charset="0"/>
              </a:rPr>
              <a:t>data </a:t>
            </a:r>
            <a:r>
              <a:rPr lang="en-US" sz="2200" dirty="0" smtClean="0">
                <a:latin typeface="AvenirNext LT Pro Regular" panose="020B0503020202020204" pitchFamily="34" charset="0"/>
              </a:rPr>
              <a:t>are grouped by Fare Zone, so not ideal for </a:t>
            </a:r>
            <a:r>
              <a:rPr lang="en-US" sz="2200" dirty="0">
                <a:latin typeface="AvenirNext LT Pro Regular" panose="020B0503020202020204" pitchFamily="34" charset="0"/>
              </a:rPr>
              <a:t>route </a:t>
            </a:r>
            <a:r>
              <a:rPr lang="en-US" sz="2200" dirty="0" smtClean="0">
                <a:latin typeface="AvenirNext LT Pro Regular" panose="020B0503020202020204" pitchFamily="34" charset="0"/>
              </a:rPr>
              <a:t>&amp; </a:t>
            </a:r>
            <a:r>
              <a:rPr lang="en-US" sz="2200" dirty="0">
                <a:latin typeface="AvenirNext LT Pro Regular" panose="020B0503020202020204" pitchFamily="34" charset="0"/>
              </a:rPr>
              <a:t>stop-level </a:t>
            </a:r>
            <a:r>
              <a:rPr lang="en-US" sz="2200" dirty="0" smtClean="0">
                <a:latin typeface="AvenirNext LT Pro Regular" panose="020B0503020202020204" pitchFamily="34" charset="0"/>
              </a:rPr>
              <a:t>insights </a:t>
            </a:r>
            <a:endParaRPr sz="2200" dirty="0">
              <a:latin typeface="AvenirNext LT Pro Regular" panose="020B0503020202020204" pitchFamily="34" charset="0"/>
            </a:endParaRPr>
          </a:p>
          <a:p>
            <a:pPr marL="357187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AvenirNext LT Pro Regular" panose="020B0503020202020204" pitchFamily="34" charset="0"/>
            </a:endParaRPr>
          </a:p>
          <a:p>
            <a:pPr marL="357187" lvl="0" indent="-227647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200" dirty="0">
              <a:latin typeface="AvenirNext LT Pro Regular" panose="020B0503020202020204" pitchFamily="34" charset="0"/>
            </a:endParaRPr>
          </a:p>
        </p:txBody>
      </p:sp>
      <p:pic>
        <p:nvPicPr>
          <p:cNvPr id="202" name="Google Shape;202;g8d040f66f1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761" y="1056067"/>
            <a:ext cx="6831907" cy="44206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79" cy="31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>
                <a:latin typeface="AvenirNext LT Pro Regular" panose="020B0503020202020204" pitchFamily="34" charset="0"/>
              </a:rPr>
              <a:t>KEY FINDINGS - Monitoring Boardings using </a:t>
            </a:r>
            <a:r>
              <a:rPr lang="en-US" dirty="0" smtClean="0">
                <a:latin typeface="AvenirNext LT Pro Regular" panose="020B0503020202020204" pitchFamily="34" charset="0"/>
              </a:rPr>
              <a:t>Automatic Passenger Counters (APC)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208" name="Google Shape;208;p4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287376" y="788450"/>
            <a:ext cx="11515800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7" lvl="0" indent="-357187" algn="l" rt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40"/>
              <a:buChar char="•"/>
            </a:pPr>
            <a:r>
              <a:rPr lang="en-US" sz="2200" dirty="0" smtClean="0">
                <a:latin typeface="AvenirNext LT Pro Regular" panose="020B0503020202020204" pitchFamily="34" charset="0"/>
              </a:rPr>
              <a:t>APC data are </a:t>
            </a:r>
            <a:r>
              <a:rPr lang="en-US" sz="2200" dirty="0">
                <a:latin typeface="AvenirNext LT Pro Regular" panose="020B0503020202020204" pitchFamily="34" charset="0"/>
              </a:rPr>
              <a:t>combined </a:t>
            </a:r>
            <a:r>
              <a:rPr lang="en-US" sz="2200" dirty="0" smtClean="0">
                <a:latin typeface="AvenirNext LT Pro Regular" panose="020B0503020202020204" pitchFamily="34" charset="0"/>
              </a:rPr>
              <a:t>with service data </a:t>
            </a:r>
            <a:r>
              <a:rPr lang="en-US" sz="2200" dirty="0">
                <a:latin typeface="AvenirNext LT Pro Regular" panose="020B0503020202020204" pitchFamily="34" charset="0"/>
              </a:rPr>
              <a:t>from CAD/</a:t>
            </a:r>
            <a:r>
              <a:rPr lang="en-US" sz="2200" dirty="0" err="1">
                <a:latin typeface="AvenirNext LT Pro Regular" panose="020B0503020202020204" pitchFamily="34" charset="0"/>
              </a:rPr>
              <a:t>AVL</a:t>
            </a:r>
            <a:r>
              <a:rPr lang="en-US" sz="2200" dirty="0">
                <a:latin typeface="AvenirNext LT Pro Regular" panose="020B0503020202020204" pitchFamily="34" charset="0"/>
              </a:rPr>
              <a:t> </a:t>
            </a:r>
            <a:r>
              <a:rPr lang="en-US" sz="2200" dirty="0" smtClean="0">
                <a:latin typeface="AvenirNext LT Pro Regular" panose="020B0503020202020204" pitchFamily="34" charset="0"/>
              </a:rPr>
              <a:t>systems on busses</a:t>
            </a:r>
          </a:p>
          <a:p>
            <a:pPr marL="357187" lvl="0" indent="-357187" algn="l" rt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40"/>
              <a:buChar char="•"/>
            </a:pPr>
            <a:r>
              <a:rPr lang="en-US" sz="2200" dirty="0" smtClean="0">
                <a:latin typeface="AvenirNext LT Pro Regular" panose="020B0503020202020204" pitchFamily="34" charset="0"/>
              </a:rPr>
              <a:t>Data provide </a:t>
            </a:r>
            <a:r>
              <a:rPr lang="en-US" sz="2200" dirty="0">
                <a:latin typeface="AvenirNext LT Pro Regular" panose="020B0503020202020204" pitchFamily="34" charset="0"/>
              </a:rPr>
              <a:t>a rich source of </a:t>
            </a:r>
            <a:r>
              <a:rPr lang="en-US" sz="2200" dirty="0" smtClean="0">
                <a:latin typeface="AvenirNext LT Pro Regular" panose="020B0503020202020204" pitchFamily="34" charset="0"/>
              </a:rPr>
              <a:t>information about boardings per route, trip and stop</a:t>
            </a:r>
          </a:p>
          <a:p>
            <a:pPr marL="357187" lvl="0" indent="-357187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AvenirNext LT Pro Regular" panose="020B0503020202020204" pitchFamily="34" charset="0"/>
              </a:rPr>
              <a:t>Currently testing display of bus capacity on </a:t>
            </a:r>
            <a:r>
              <a:rPr lang="en-US" sz="2200" dirty="0" err="1" smtClean="0">
                <a:latin typeface="AvenirNext LT Pro Regular" panose="020B0503020202020204" pitchFamily="34" charset="0"/>
              </a:rPr>
              <a:t>DSSI</a:t>
            </a:r>
            <a:r>
              <a:rPr lang="en-US" sz="2200" dirty="0" smtClean="0">
                <a:latin typeface="AvenirNext LT Pro Regular" panose="020B0503020202020204" pitchFamily="34" charset="0"/>
              </a:rPr>
              <a:t> screens &amp; on a web-map using a </a:t>
            </a:r>
            <a:r>
              <a:rPr lang="en-US" sz="2200" dirty="0" err="1" smtClean="0">
                <a:latin typeface="AvenirNext LT Pro Regular" panose="020B0503020202020204" pitchFamily="34" charset="0"/>
              </a:rPr>
              <a:t>geoevent</a:t>
            </a:r>
            <a:r>
              <a:rPr lang="en-US" sz="2200" dirty="0" smtClean="0">
                <a:latin typeface="AvenirNext LT Pro Regular" panose="020B0503020202020204" pitchFamily="34" charset="0"/>
              </a:rPr>
              <a:t> </a:t>
            </a:r>
            <a:r>
              <a:rPr lang="en-US" sz="2200" dirty="0">
                <a:latin typeface="AvenirNext LT Pro Regular" panose="020B0503020202020204" pitchFamily="34" charset="0"/>
              </a:rPr>
              <a:t>process that consumes </a:t>
            </a:r>
            <a:r>
              <a:rPr lang="en-US" sz="2200" dirty="0" smtClean="0">
                <a:latin typeface="AvenirNext LT Pro Regular" panose="020B0503020202020204" pitchFamily="34" charset="0"/>
              </a:rPr>
              <a:t>live APC data &amp; </a:t>
            </a:r>
            <a:r>
              <a:rPr lang="en-US" sz="2200" dirty="0">
                <a:latin typeface="AvenirNext LT Pro Regular" panose="020B0503020202020204" pitchFamily="34" charset="0"/>
              </a:rPr>
              <a:t>writes it </a:t>
            </a:r>
            <a:r>
              <a:rPr lang="en-US" sz="2200" dirty="0" smtClean="0">
                <a:latin typeface="AvenirNext LT Pro Regular" panose="020B0503020202020204" pitchFamily="34" charset="0"/>
              </a:rPr>
              <a:t>to an </a:t>
            </a:r>
            <a:r>
              <a:rPr lang="en-US" sz="2200" dirty="0" err="1" smtClean="0">
                <a:latin typeface="AvenirNext LT Pro Regular" panose="020B0503020202020204" pitchFamily="34" charset="0"/>
              </a:rPr>
              <a:t>EGDB</a:t>
            </a:r>
            <a:r>
              <a:rPr lang="en-US" sz="2200" dirty="0" smtClean="0">
                <a:latin typeface="AvenirNext LT Pro Regular" panose="020B0503020202020204" pitchFamily="34" charset="0"/>
              </a:rPr>
              <a:t> s every 20 sec.</a:t>
            </a:r>
            <a:r>
              <a:rPr lang="en-CA" sz="2200" dirty="0" smtClean="0">
                <a:latin typeface="AvenirNext LT Pro Regular" panose="020B0503020202020204" pitchFamily="34" charset="0"/>
              </a:rPr>
              <a:t> </a:t>
            </a:r>
            <a:endParaRPr sz="2200" dirty="0">
              <a:latin typeface="AvenirNext LT Pro Regular" panose="020B0503020202020204" pitchFamily="34" charset="0"/>
            </a:endParaRPr>
          </a:p>
        </p:txBody>
      </p:sp>
      <p:pic>
        <p:nvPicPr>
          <p:cNvPr id="212" name="Google Shape;2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72" y="2780624"/>
            <a:ext cx="5306096" cy="33146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  <p:pic>
        <p:nvPicPr>
          <p:cNvPr id="10" name="Picture 2" descr="C:\Users\AnthonySm\Downloads\MicrosoftTeams-imag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/>
          <a:stretch/>
        </p:blipFill>
        <p:spPr bwMode="auto">
          <a:xfrm>
            <a:off x="6096000" y="2921684"/>
            <a:ext cx="5731099" cy="31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69189" y="3060049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775" y="3060048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8d040f66f1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109" y="832775"/>
            <a:ext cx="4426353" cy="394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8d040f66f1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1047" y="2686029"/>
            <a:ext cx="4094152" cy="325910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8d040f66f1_0_28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>
                <a:latin typeface="AvenirNext LT Pro Regular" panose="020B0503020202020204" pitchFamily="34" charset="0"/>
              </a:rPr>
              <a:t>KEY FINDINGS </a:t>
            </a:r>
            <a:r>
              <a:rPr lang="en-US" dirty="0" smtClean="0">
                <a:latin typeface="AvenirNext LT Pro Regular" panose="020B0503020202020204" pitchFamily="34" charset="0"/>
              </a:rPr>
              <a:t>– Measuring GO </a:t>
            </a:r>
            <a:r>
              <a:rPr lang="en-US" dirty="0">
                <a:latin typeface="AvenirNext LT Pro Regular" panose="020B0503020202020204" pitchFamily="34" charset="0"/>
              </a:rPr>
              <a:t>Bus Performance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220" name="Google Shape;220;g8d040f66f1_0_28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21" name="Google Shape;221;g8d040f66f1_0_28"/>
          <p:cNvSpPr txBox="1">
            <a:spLocks noGrp="1"/>
          </p:cNvSpPr>
          <p:nvPr>
            <p:ph type="body" idx="1"/>
          </p:nvPr>
        </p:nvSpPr>
        <p:spPr>
          <a:xfrm>
            <a:off x="287375" y="864650"/>
            <a:ext cx="4812659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7" lvl="0" indent="-331787" algn="l" rtl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640"/>
              <a:buChar char="•"/>
            </a:pPr>
            <a:r>
              <a:rPr lang="en-US" sz="2200" dirty="0">
                <a:latin typeface="AvenirNext LT Pro Regular" panose="020B0503020202020204" pitchFamily="34" charset="0"/>
              </a:rPr>
              <a:t>As a regional operator, effectiveness is best measured based on Passenger </a:t>
            </a:r>
            <a:r>
              <a:rPr lang="en-US" sz="2200" dirty="0" err="1">
                <a:latin typeface="AvenirNext LT Pro Regular" panose="020B0503020202020204" pitchFamily="34" charset="0"/>
              </a:rPr>
              <a:t>Kilometres</a:t>
            </a:r>
            <a:r>
              <a:rPr lang="en-US" sz="2200" dirty="0">
                <a:latin typeface="AvenirNext LT Pro Regular" panose="020B0503020202020204" pitchFamily="34" charset="0"/>
              </a:rPr>
              <a:t> / Hour of Revenue </a:t>
            </a:r>
            <a:r>
              <a:rPr lang="en-US" sz="2200" dirty="0" smtClean="0">
                <a:latin typeface="AvenirNext LT Pro Regular" panose="020B0503020202020204" pitchFamily="34" charset="0"/>
              </a:rPr>
              <a:t>Service</a:t>
            </a:r>
            <a:endParaRPr sz="2200" dirty="0">
              <a:latin typeface="AvenirNext LT Pro Regular" panose="020B0503020202020204" pitchFamily="34" charset="0"/>
            </a:endParaRPr>
          </a:p>
          <a:p>
            <a:pPr marL="357187" indent="-331787">
              <a:spcBef>
                <a:spcPts val="0"/>
              </a:spcBef>
              <a:spcAft>
                <a:spcPts val="1800"/>
              </a:spcAft>
              <a:buSzPts val="1640"/>
            </a:pPr>
            <a:r>
              <a:rPr lang="en-US" sz="2200" dirty="0" smtClean="0">
                <a:latin typeface="AvenirNext LT Pro Regular" panose="020B0503020202020204" pitchFamily="34" charset="0"/>
              </a:rPr>
              <a:t>SQL </a:t>
            </a:r>
            <a:r>
              <a:rPr lang="en-US" sz="2200" dirty="0">
                <a:latin typeface="AvenirNext LT Pro Regular" panose="020B0503020202020204" pitchFamily="34" charset="0"/>
              </a:rPr>
              <a:t>database queries are used to </a:t>
            </a:r>
            <a:r>
              <a:rPr lang="en-US" sz="2200" dirty="0" smtClean="0">
                <a:latin typeface="AvenirNext LT Pro Regular" panose="020B0503020202020204" pitchFamily="34" charset="0"/>
              </a:rPr>
              <a:t>extract PKH by route</a:t>
            </a:r>
            <a:r>
              <a:rPr lang="en-US" sz="2200" dirty="0">
                <a:latin typeface="AvenirNext LT Pro Regular" panose="020B0503020202020204" pitchFamily="34" charset="0"/>
              </a:rPr>
              <a:t>, direction, branch, and </a:t>
            </a:r>
            <a:r>
              <a:rPr lang="en-US" sz="2200" dirty="0" smtClean="0">
                <a:latin typeface="AvenirNext LT Pro Regular" panose="020B0503020202020204" pitchFamily="34" charset="0"/>
              </a:rPr>
              <a:t>service-period</a:t>
            </a:r>
          </a:p>
          <a:p>
            <a:pPr marL="357187" lvl="0" indent="-331787" algn="l" rtl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640"/>
              <a:buChar char="•"/>
            </a:pPr>
            <a:r>
              <a:rPr lang="en-US" sz="2200" dirty="0" smtClean="0">
                <a:latin typeface="AvenirNext LT Pro Regular" panose="020B0503020202020204" pitchFamily="34" charset="0"/>
              </a:rPr>
              <a:t>Extracted </a:t>
            </a:r>
            <a:r>
              <a:rPr lang="en-US" sz="2200" dirty="0">
                <a:latin typeface="AvenirNext LT Pro Regular" panose="020B0503020202020204" pitchFamily="34" charset="0"/>
              </a:rPr>
              <a:t>data are loaded </a:t>
            </a:r>
            <a:r>
              <a:rPr lang="en-US" sz="2200" dirty="0" smtClean="0">
                <a:latin typeface="AvenirNext LT Pro Regular" panose="020B0503020202020204" pitchFamily="34" charset="0"/>
              </a:rPr>
              <a:t>into </a:t>
            </a:r>
            <a:r>
              <a:rPr lang="en-US" sz="2200" dirty="0">
                <a:latin typeface="AvenirNext LT Pro Regular" panose="020B0503020202020204" pitchFamily="34" charset="0"/>
              </a:rPr>
              <a:t>an Excel PivotTable and Tableau for analysis and visualization</a:t>
            </a:r>
            <a:endParaRPr sz="2200" dirty="0">
              <a:latin typeface="AvenirNext LT Pro Regular" panose="020B0503020202020204" pitchFamily="34" charset="0"/>
            </a:endParaRPr>
          </a:p>
        </p:txBody>
      </p:sp>
      <p:pic>
        <p:nvPicPr>
          <p:cNvPr id="223" name="Google Shape;223;g8d040f66f1_0_28"/>
          <p:cNvPicPr preferRelativeResize="0"/>
          <p:nvPr/>
        </p:nvPicPr>
        <p:blipFill rotWithShape="1">
          <a:blip r:embed="rId5">
            <a:alphaModFix/>
          </a:blip>
          <a:srcRect t="-1698"/>
          <a:stretch/>
        </p:blipFill>
        <p:spPr>
          <a:xfrm>
            <a:off x="5319395" y="742111"/>
            <a:ext cx="6413260" cy="52445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9248" y="5996650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>
                <a:latin typeface="AvenirNext LT Pro Regular" panose="020B0503020202020204" pitchFamily="34" charset="0"/>
              </a:rPr>
              <a:t>TRANSIFY APPLICATION - Enhanced </a:t>
            </a:r>
            <a:r>
              <a:rPr lang="en-US" dirty="0" smtClean="0">
                <a:latin typeface="AvenirNext LT Pro Regular" panose="020B0503020202020204" pitchFamily="34" charset="0"/>
              </a:rPr>
              <a:t>Analysis of Trip-level Crowding &amp; Performance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229" name="Google Shape;229;p5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body" idx="1"/>
          </p:nvPr>
        </p:nvSpPr>
        <p:spPr>
          <a:xfrm>
            <a:off x="287338" y="788453"/>
            <a:ext cx="11616600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7" lvl="0" indent="-357187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CA" sz="2200" dirty="0" smtClean="0">
                <a:latin typeface="AvenirNext LT Pro Regular" panose="020B0503020202020204" pitchFamily="34" charset="0"/>
              </a:rPr>
              <a:t>Dashboard goes past </a:t>
            </a:r>
            <a:r>
              <a:rPr lang="en-CA" sz="2200" dirty="0">
                <a:latin typeface="AvenirNext LT Pro Regular" panose="020B0503020202020204" pitchFamily="34" charset="0"/>
              </a:rPr>
              <a:t>KPIs </a:t>
            </a:r>
            <a:r>
              <a:rPr lang="en-CA" sz="2200" dirty="0" smtClean="0">
                <a:latin typeface="AvenirNext LT Pro Regular" panose="020B0503020202020204" pitchFamily="34" charset="0"/>
              </a:rPr>
              <a:t>to help </a:t>
            </a:r>
            <a:r>
              <a:rPr lang="en-CA" sz="2200" dirty="0">
                <a:latin typeface="AvenirNext LT Pro Regular" panose="020B0503020202020204" pitchFamily="34" charset="0"/>
              </a:rPr>
              <a:t>understand individual route </a:t>
            </a:r>
            <a:r>
              <a:rPr lang="en-CA" sz="2200" dirty="0" smtClean="0">
                <a:latin typeface="AvenirNext LT Pro Regular" panose="020B0503020202020204" pitchFamily="34" charset="0"/>
              </a:rPr>
              <a:t>&amp; trip patterns</a:t>
            </a:r>
            <a:endParaRPr sz="2200" dirty="0">
              <a:latin typeface="AvenirNext LT Pro Regular" panose="020B0503020202020204" pitchFamily="34" charset="0"/>
            </a:endParaRPr>
          </a:p>
          <a:p>
            <a:pPr marL="357188" lvl="0" indent="-357188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200" dirty="0" smtClean="0">
                <a:latin typeface="AvenirNext LT Pro Regular" panose="020B0503020202020204" pitchFamily="34" charset="0"/>
              </a:rPr>
              <a:t>Quickly identifies </a:t>
            </a:r>
            <a:r>
              <a:rPr lang="en-US" sz="2200" dirty="0">
                <a:latin typeface="AvenirNext LT Pro Regular" panose="020B0503020202020204" pitchFamily="34" charset="0"/>
              </a:rPr>
              <a:t>which route segments and time periods experienced overcrowding </a:t>
            </a:r>
            <a:r>
              <a:rPr lang="en-US" sz="2200" dirty="0" smtClean="0">
                <a:latin typeface="AvenirNext LT Pro Regular" panose="020B0503020202020204" pitchFamily="34" charset="0"/>
              </a:rPr>
              <a:t>(e.g. trips with over </a:t>
            </a:r>
            <a:r>
              <a:rPr lang="en-US" sz="2200" dirty="0">
                <a:latin typeface="AvenirNext LT Pro Regular" panose="020B0503020202020204" pitchFamily="34" charset="0"/>
              </a:rPr>
              <a:t>15 customers in a </a:t>
            </a:r>
            <a:r>
              <a:rPr lang="en-US" sz="2200" dirty="0" smtClean="0">
                <a:latin typeface="AvenirNext LT Pro Regular" panose="020B0503020202020204" pitchFamily="34" charset="0"/>
              </a:rPr>
              <a:t>55-seat GO </a:t>
            </a:r>
            <a:r>
              <a:rPr lang="en-US" sz="2200" dirty="0">
                <a:latin typeface="AvenirNext LT Pro Regular" panose="020B0503020202020204" pitchFamily="34" charset="0"/>
              </a:rPr>
              <a:t>bus)</a:t>
            </a:r>
            <a:endParaRPr sz="2200" dirty="0">
              <a:latin typeface="AvenirNext LT Pro Regular" panose="020B0503020202020204" pitchFamily="34" charset="0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="" xmlns:a16="http://schemas.microsoft.com/office/drawing/2014/main" id="{41CC91FF-7CE7-BC4E-92B0-01F7B447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600" y="2219885"/>
            <a:ext cx="4010065" cy="3849662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FBAA78C3-7939-E546-91E6-7079F9A08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267" y="2294610"/>
            <a:ext cx="3793448" cy="3831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D3C310-7E60-F747-B5F6-19442EAC2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35" y="2283321"/>
            <a:ext cx="2953357" cy="38313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91866CA-E280-314F-BFED-914D973F2466}"/>
              </a:ext>
            </a:extLst>
          </p:cNvPr>
          <p:cNvSpPr/>
          <p:nvPr/>
        </p:nvSpPr>
        <p:spPr>
          <a:xfrm>
            <a:off x="7672552" y="2219884"/>
            <a:ext cx="4309241" cy="6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1344" y="2390348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>
                <a:latin typeface="AvenirNext LT Pro Regular" panose="020B0503020202020204" pitchFamily="34" charset="0"/>
              </a:rPr>
              <a:t>TRANSIFY APPLICATION - Enhanced </a:t>
            </a:r>
            <a:r>
              <a:rPr lang="en-US" dirty="0" smtClean="0">
                <a:latin typeface="AvenirNext LT Pro Regular" panose="020B0503020202020204" pitchFamily="34" charset="0"/>
              </a:rPr>
              <a:t>Analysis </a:t>
            </a:r>
            <a:r>
              <a:rPr lang="en-US" dirty="0">
                <a:latin typeface="AvenirNext LT Pro Regular" panose="020B0503020202020204" pitchFamily="34" charset="0"/>
              </a:rPr>
              <a:t>of </a:t>
            </a:r>
            <a:r>
              <a:rPr lang="en-US" dirty="0" smtClean="0">
                <a:latin typeface="AvenirNext LT Pro Regular" panose="020B0503020202020204" pitchFamily="34" charset="0"/>
              </a:rPr>
              <a:t>Route Usage &amp; Performance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229" name="Google Shape;229;p5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body" idx="1"/>
          </p:nvPr>
        </p:nvSpPr>
        <p:spPr>
          <a:xfrm>
            <a:off x="287338" y="788453"/>
            <a:ext cx="11616600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7" lvl="0" indent="-357187">
              <a:spcBef>
                <a:spcPts val="0"/>
              </a:spcBef>
            </a:pPr>
            <a:r>
              <a:rPr lang="en-CA" sz="2200" dirty="0" smtClean="0">
                <a:latin typeface="AvenirNext LT Pro Regular" panose="020B0503020202020204" pitchFamily="34" charset="0"/>
              </a:rPr>
              <a:t>Can also identify trip </a:t>
            </a:r>
            <a:r>
              <a:rPr lang="en-CA" sz="2200" dirty="0">
                <a:latin typeface="AvenirNext LT Pro Regular" panose="020B0503020202020204" pitchFamily="34" charset="0"/>
              </a:rPr>
              <a:t>purposes by linking ridership </a:t>
            </a:r>
            <a:r>
              <a:rPr lang="en-CA" sz="2200" dirty="0" smtClean="0">
                <a:latin typeface="AvenirNext LT Pro Regular" panose="020B0503020202020204" pitchFamily="34" charset="0"/>
              </a:rPr>
              <a:t>patterns, times &amp; trip-generators</a:t>
            </a:r>
            <a:endParaRPr lang="en-CA" sz="2200" dirty="0">
              <a:latin typeface="AvenirNext LT Pro Regular" panose="020B0503020202020204" pitchFamily="34" charset="0"/>
            </a:endParaRPr>
          </a:p>
          <a:p>
            <a:pPr marL="357187" lvl="0" indent="-357187">
              <a:spcBef>
                <a:spcPts val="0"/>
              </a:spcBef>
            </a:pPr>
            <a:r>
              <a:rPr lang="en-CA" sz="2200" dirty="0">
                <a:latin typeface="AvenirNext LT Pro Regular" panose="020B0503020202020204" pitchFamily="34" charset="0"/>
              </a:rPr>
              <a:t>Route ridership patterns changed at the start of the </a:t>
            </a:r>
            <a:r>
              <a:rPr lang="en-CA" sz="2200" dirty="0" smtClean="0">
                <a:latin typeface="AvenirNext LT Pro Regular" panose="020B0503020202020204" pitchFamily="34" charset="0"/>
              </a:rPr>
              <a:t>pandemic, observed differences between office</a:t>
            </a:r>
            <a:r>
              <a:rPr lang="en-CA" sz="2200" dirty="0">
                <a:latin typeface="AvenirNext LT Pro Regular" panose="020B0503020202020204" pitchFamily="34" charset="0"/>
              </a:rPr>
              <a:t>, retail, post-secondary, </a:t>
            </a:r>
            <a:r>
              <a:rPr lang="en-CA" sz="2200" dirty="0" smtClean="0">
                <a:latin typeface="AvenirNext LT Pro Regular" panose="020B0503020202020204" pitchFamily="34" charset="0"/>
              </a:rPr>
              <a:t>&amp; airport destinations</a:t>
            </a:r>
            <a:endParaRPr lang="en-CA" sz="2200" dirty="0">
              <a:latin typeface="AvenirNext LT Pro Regular" panose="020B0503020202020204" pitchFamily="34" charset="0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="" xmlns:a16="http://schemas.microsoft.com/office/drawing/2014/main" id="{10172133-521C-6640-9508-6F6417D11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78"/>
          <a:stretch/>
        </p:blipFill>
        <p:spPr>
          <a:xfrm>
            <a:off x="6264314" y="2202288"/>
            <a:ext cx="4346436" cy="4048438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="" xmlns:a16="http://schemas.microsoft.com/office/drawing/2014/main" id="{7A0902EC-4A0E-554C-9731-BE4748E183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78"/>
          <a:stretch/>
        </p:blipFill>
        <p:spPr>
          <a:xfrm>
            <a:off x="1696941" y="2202288"/>
            <a:ext cx="4232734" cy="4048438"/>
          </a:xfrm>
          <a:prstGeom prst="rect">
            <a:avLst/>
          </a:prstGeom>
        </p:spPr>
      </p:pic>
      <p:sp>
        <p:nvSpPr>
          <p:cNvPr id="10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1244" y="2377469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5162" y="940850"/>
            <a:ext cx="5545881" cy="47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>
            <a:spLocks noGrp="1"/>
          </p:cNvSpPr>
          <p:nvPr>
            <p:ph type="title"/>
          </p:nvPr>
        </p:nvSpPr>
        <p:spPr>
          <a:xfrm>
            <a:off x="287950" y="315675"/>
            <a:ext cx="116202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>
                <a:latin typeface="AvenirNext LT Pro Regular" panose="020B0503020202020204" pitchFamily="34" charset="0"/>
              </a:rPr>
              <a:t>LESSONS LEARNED &amp; FUTURE DIRECTIONS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240" name="Google Shape;240;p6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80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41" name="Google Shape;241;p6"/>
          <p:cNvSpPr txBox="1">
            <a:spLocks noGrp="1"/>
          </p:cNvSpPr>
          <p:nvPr>
            <p:ph type="body" idx="1"/>
          </p:nvPr>
        </p:nvSpPr>
        <p:spPr>
          <a:xfrm>
            <a:off x="287343" y="799181"/>
            <a:ext cx="5545880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7" lvl="0" indent="-357187" algn="l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2040"/>
              <a:buChar char="•"/>
            </a:pPr>
            <a:r>
              <a:rPr lang="en-US" sz="2100" dirty="0">
                <a:latin typeface="AvenirNext LT Pro Regular" panose="020B0503020202020204" pitchFamily="34" charset="0"/>
              </a:rPr>
              <a:t>Focus on customer experience from a </a:t>
            </a:r>
            <a:r>
              <a:rPr lang="en-US" sz="2100" dirty="0" smtClean="0">
                <a:latin typeface="AvenirNext LT Pro Regular" panose="020B0503020202020204" pitchFamily="34" charset="0"/>
              </a:rPr>
              <a:t>user journey point </a:t>
            </a:r>
            <a:r>
              <a:rPr lang="en-US" sz="2100" dirty="0">
                <a:latin typeface="AvenirNext LT Pro Regular" panose="020B0503020202020204" pitchFamily="34" charset="0"/>
              </a:rPr>
              <a:t>of </a:t>
            </a:r>
            <a:r>
              <a:rPr lang="en-US" sz="2100" dirty="0" smtClean="0">
                <a:latin typeface="AvenirNext LT Pro Regular" panose="020B0503020202020204" pitchFamily="34" charset="0"/>
              </a:rPr>
              <a:t>view, such as station access, dwell times &amp; reliability</a:t>
            </a:r>
            <a:endParaRPr lang="en-US" sz="2100" dirty="0">
              <a:latin typeface="AvenirNext LT Pro Regular" panose="020B0503020202020204" pitchFamily="34" charset="0"/>
            </a:endParaRPr>
          </a:p>
          <a:p>
            <a:pPr marL="357187" lvl="0" indent="-357187" algn="l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2040"/>
              <a:buChar char="•"/>
            </a:pPr>
            <a:r>
              <a:rPr lang="en-US" sz="2100" dirty="0" smtClean="0">
                <a:latin typeface="AvenirNext LT Pro Regular" panose="020B0503020202020204" pitchFamily="34" charset="0"/>
              </a:rPr>
              <a:t>KPIs </a:t>
            </a:r>
            <a:r>
              <a:rPr lang="en-US" sz="2100" dirty="0">
                <a:latin typeface="AvenirNext LT Pro Regular" panose="020B0503020202020204" pitchFamily="34" charset="0"/>
              </a:rPr>
              <a:t>should measure </a:t>
            </a:r>
            <a:r>
              <a:rPr lang="en-US" sz="2100" dirty="0" smtClean="0">
                <a:latin typeface="AvenirNext LT Pro Regular" panose="020B0503020202020204" pitchFamily="34" charset="0"/>
              </a:rPr>
              <a:t>desired outcome, e.g. use of Service Hours over KMs</a:t>
            </a:r>
            <a:endParaRPr lang="en-US" sz="2100" dirty="0">
              <a:latin typeface="AvenirNext LT Pro Regular" panose="020B0503020202020204" pitchFamily="34" charset="0"/>
            </a:endParaRPr>
          </a:p>
          <a:p>
            <a:pPr marL="357187" lvl="0" indent="-357187" algn="l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2040"/>
              <a:buChar char="•"/>
            </a:pPr>
            <a:r>
              <a:rPr lang="en-US" sz="2100" dirty="0">
                <a:latin typeface="AvenirNext LT Pro Regular" panose="020B0503020202020204" pitchFamily="34" charset="0"/>
              </a:rPr>
              <a:t>There are always insights to be found by diving deep into data</a:t>
            </a:r>
            <a:endParaRPr sz="2100" dirty="0">
              <a:latin typeface="AvenirNext LT Pro Regular" panose="020B0503020202020204" pitchFamily="34" charset="0"/>
            </a:endParaRPr>
          </a:p>
          <a:p>
            <a:pPr marL="357187" lvl="0" indent="-357187" algn="l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2040"/>
              <a:buChar char="•"/>
            </a:pPr>
            <a:r>
              <a:rPr lang="en-US" sz="2100" dirty="0">
                <a:latin typeface="AvenirNext LT Pro Regular" panose="020B0503020202020204" pitchFamily="34" charset="0"/>
              </a:rPr>
              <a:t>Use surveys to </a:t>
            </a:r>
            <a:r>
              <a:rPr lang="en-US" sz="2100" dirty="0" smtClean="0">
                <a:latin typeface="AvenirNext LT Pro Regular" panose="020B0503020202020204" pitchFamily="34" charset="0"/>
              </a:rPr>
              <a:t>supplement data </a:t>
            </a:r>
          </a:p>
          <a:p>
            <a:pPr marL="357187" lvl="0" indent="-357187" algn="l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2040"/>
              <a:buChar char="•"/>
            </a:pPr>
            <a:r>
              <a:rPr lang="en-US" sz="2100" dirty="0" smtClean="0">
                <a:latin typeface="AvenirNext LT Pro Regular" panose="020B0503020202020204" pitchFamily="34" charset="0"/>
              </a:rPr>
              <a:t>Emerging opportunity to view crowding &amp; OD data based on cellular</a:t>
            </a:r>
            <a:r>
              <a:rPr lang="en-US" sz="2100" dirty="0">
                <a:latin typeface="AvenirNext LT Pro Regular" panose="020B0503020202020204" pitchFamily="34" charset="0"/>
              </a:rPr>
              <a:t>, </a:t>
            </a:r>
            <a:r>
              <a:rPr lang="en-US" sz="2100" dirty="0" smtClean="0">
                <a:latin typeface="AvenirNext LT Pro Regular" panose="020B0503020202020204" pitchFamily="34" charset="0"/>
              </a:rPr>
              <a:t>GPS &amp;     Wi-Fi data</a:t>
            </a:r>
            <a:endParaRPr sz="2100" dirty="0">
              <a:latin typeface="AvenirNext LT Pro Regular" panose="020B0503020202020204" pitchFamily="34" charset="0"/>
            </a:endParaRPr>
          </a:p>
        </p:txBody>
      </p:sp>
      <p:pic>
        <p:nvPicPr>
          <p:cNvPr id="243" name="Google Shape;243;p6"/>
          <p:cNvPicPr preferRelativeResize="0"/>
          <p:nvPr/>
        </p:nvPicPr>
        <p:blipFill rotWithShape="1">
          <a:blip r:embed="rId4">
            <a:alphaModFix/>
          </a:blip>
          <a:srcRect l="1340" r="27747" b="1826"/>
          <a:stretch/>
        </p:blipFill>
        <p:spPr>
          <a:xfrm>
            <a:off x="6096000" y="940850"/>
            <a:ext cx="5464200" cy="4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7624" y="5393203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d1b1124f7_0_26"/>
          <p:cNvSpPr txBox="1">
            <a:spLocks noGrp="1"/>
          </p:cNvSpPr>
          <p:nvPr>
            <p:ph type="title"/>
          </p:nvPr>
        </p:nvSpPr>
        <p:spPr>
          <a:xfrm>
            <a:off x="287961" y="315677"/>
            <a:ext cx="11616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dirty="0">
                <a:latin typeface="AvenirNext LT Pro Regular" panose="020B0503020202020204" pitchFamily="34" charset="0"/>
              </a:rPr>
              <a:t>CONCLUSIONS</a:t>
            </a:r>
            <a:endParaRPr dirty="0">
              <a:latin typeface="AvenirNext LT Pro Regular" panose="020B0503020202020204" pitchFamily="34" charset="0"/>
            </a:endParaRPr>
          </a:p>
        </p:txBody>
      </p:sp>
      <p:sp>
        <p:nvSpPr>
          <p:cNvPr id="249" name="Google Shape;249;g8d1b1124f7_0_26"/>
          <p:cNvSpPr txBox="1">
            <a:spLocks noGrp="1"/>
          </p:cNvSpPr>
          <p:nvPr>
            <p:ph type="sldNum" idx="12"/>
          </p:nvPr>
        </p:nvSpPr>
        <p:spPr>
          <a:xfrm>
            <a:off x="11535425" y="6251153"/>
            <a:ext cx="3726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50" name="Google Shape;250;g8d1b1124f7_0_26"/>
          <p:cNvSpPr txBox="1">
            <a:spLocks noGrp="1"/>
          </p:cNvSpPr>
          <p:nvPr>
            <p:ph type="body" idx="1"/>
          </p:nvPr>
        </p:nvSpPr>
        <p:spPr>
          <a:xfrm>
            <a:off x="287348" y="788450"/>
            <a:ext cx="5701327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venirNext LT Pro Regular" panose="020B0503020202020204" pitchFamily="34" charset="0"/>
              </a:rPr>
              <a:t>Presto &amp; </a:t>
            </a:r>
            <a:r>
              <a:rPr lang="en-US" sz="2000" dirty="0">
                <a:latin typeface="AvenirNext LT Pro Regular" panose="020B0503020202020204" pitchFamily="34" charset="0"/>
              </a:rPr>
              <a:t>APC </a:t>
            </a:r>
            <a:r>
              <a:rPr lang="en-US" sz="2000" dirty="0" smtClean="0">
                <a:latin typeface="AvenirNext LT Pro Regular" panose="020B0503020202020204" pitchFamily="34" charset="0"/>
              </a:rPr>
              <a:t>are key datasets to improve </a:t>
            </a:r>
            <a:r>
              <a:rPr lang="en-US" sz="2000" dirty="0">
                <a:latin typeface="AvenirNext LT Pro Regular" panose="020B0503020202020204" pitchFamily="34" charset="0"/>
              </a:rPr>
              <a:t>customer </a:t>
            </a:r>
            <a:r>
              <a:rPr lang="en-US" sz="2000" b="1" dirty="0" smtClean="0">
                <a:latin typeface="AvenirNext LT Pro Regular" panose="020B0503020202020204" pitchFamily="34" charset="0"/>
              </a:rPr>
              <a:t>safety</a:t>
            </a:r>
            <a:r>
              <a:rPr lang="en-US" sz="2000" dirty="0" smtClean="0">
                <a:latin typeface="AvenirNext LT Pro Regular" panose="020B0503020202020204" pitchFamily="34" charset="0"/>
              </a:rPr>
              <a:t> &amp; grow ridership &amp; revenue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venirNext LT Pro Regular" panose="020B0503020202020204" pitchFamily="34" charset="0"/>
              </a:rPr>
              <a:t>Trend data help to align </a:t>
            </a:r>
            <a:r>
              <a:rPr lang="en-US" sz="2000" b="1" dirty="0" smtClean="0">
                <a:latin typeface="AvenirNext LT Pro Regular" panose="020B0503020202020204" pitchFamily="34" charset="0"/>
              </a:rPr>
              <a:t>service</a:t>
            </a:r>
            <a:r>
              <a:rPr lang="en-US" sz="2000" dirty="0" smtClean="0">
                <a:latin typeface="AvenirNext LT Pro Regular" panose="020B0503020202020204" pitchFamily="34" charset="0"/>
              </a:rPr>
              <a:t> deployment with dynamic customer </a:t>
            </a:r>
            <a:r>
              <a:rPr lang="en-US" sz="2000" b="1" dirty="0" smtClean="0">
                <a:latin typeface="AvenirNext LT Pro Regular" panose="020B0503020202020204" pitchFamily="34" charset="0"/>
              </a:rPr>
              <a:t>demand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venirNext LT Pro Regular" panose="020B0503020202020204" pitchFamily="34" charset="0"/>
              </a:rPr>
              <a:t>Rigorous </a:t>
            </a:r>
            <a:r>
              <a:rPr lang="en-US" sz="2000" b="1" dirty="0" smtClean="0">
                <a:latin typeface="AvenirNext LT Pro Regular" panose="020B0503020202020204" pitchFamily="34" charset="0"/>
              </a:rPr>
              <a:t>KPIs</a:t>
            </a:r>
            <a:r>
              <a:rPr lang="en-US" sz="2000" dirty="0" smtClean="0">
                <a:latin typeface="AvenirNext LT Pro Regular" panose="020B0503020202020204" pitchFamily="34" charset="0"/>
              </a:rPr>
              <a:t> like Passenger </a:t>
            </a:r>
            <a:r>
              <a:rPr lang="en-US" sz="2000" dirty="0" err="1" smtClean="0">
                <a:latin typeface="AvenirNext LT Pro Regular" panose="020B0503020202020204" pitchFamily="34" charset="0"/>
              </a:rPr>
              <a:t>Kilometres</a:t>
            </a:r>
            <a:r>
              <a:rPr lang="en-US" sz="2000" dirty="0" smtClean="0">
                <a:latin typeface="AvenirNext LT Pro Regular" panose="020B0503020202020204" pitchFamily="34" charset="0"/>
              </a:rPr>
              <a:t> / Revenue Service Hour, </a:t>
            </a:r>
            <a:r>
              <a:rPr lang="en-US" sz="2000" b="1" dirty="0" smtClean="0">
                <a:latin typeface="AvenirNext LT Pro Regular" panose="020B0503020202020204" pitchFamily="34" charset="0"/>
              </a:rPr>
              <a:t>subset by route type</a:t>
            </a:r>
            <a:r>
              <a:rPr lang="en-US" sz="2000" dirty="0" smtClean="0">
                <a:latin typeface="AvenirNext LT Pro Regular" panose="020B0503020202020204" pitchFamily="34" charset="0"/>
              </a:rPr>
              <a:t>, can identify routes for optimization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venirNext LT Pro Regular" panose="020B0503020202020204" pitchFamily="34" charset="0"/>
              </a:rPr>
              <a:t>Data are also used to support strategic initiatives including the </a:t>
            </a:r>
            <a:r>
              <a:rPr lang="en-US" sz="2000" b="1" dirty="0" smtClean="0">
                <a:latin typeface="AvenirNext LT Pro Regular" panose="020B0503020202020204" pitchFamily="34" charset="0"/>
              </a:rPr>
              <a:t>10-Year GO Bus Strategy </a:t>
            </a:r>
            <a:r>
              <a:rPr lang="en-US" sz="2000" dirty="0" smtClean="0">
                <a:latin typeface="AvenirNext LT Pro Regular" panose="020B0503020202020204" pitchFamily="34" charset="0"/>
              </a:rPr>
              <a:t>&amp; Regional </a:t>
            </a:r>
            <a:r>
              <a:rPr lang="en-US" sz="2000" b="1" dirty="0" smtClean="0">
                <a:latin typeface="AvenirNext LT Pro Regular" panose="020B0503020202020204" pitchFamily="34" charset="0"/>
              </a:rPr>
              <a:t>Fare Integration</a:t>
            </a:r>
            <a:r>
              <a:rPr lang="en-US" sz="2000" dirty="0" smtClean="0">
                <a:latin typeface="AvenirNext LT Pro Regular" panose="020B0503020202020204" pitchFamily="34" charset="0"/>
              </a:rPr>
              <a:t> &amp; </a:t>
            </a:r>
            <a:r>
              <a:rPr lang="en-US" sz="2000" b="1" dirty="0" smtClean="0">
                <a:latin typeface="AvenirNext LT Pro Regular" panose="020B0503020202020204" pitchFamily="34" charset="0"/>
              </a:rPr>
              <a:t>Business Cases </a:t>
            </a:r>
            <a:r>
              <a:rPr lang="en-US" sz="2000" dirty="0" smtClean="0">
                <a:latin typeface="AvenirNext LT Pro Regular" panose="020B0503020202020204" pitchFamily="34" charset="0"/>
              </a:rPr>
              <a:t>for new transit infrastructure</a:t>
            </a:r>
            <a:endParaRPr sz="2000" dirty="0">
              <a:latin typeface="AvenirNext LT Pro Regular" panose="020B0503020202020204" pitchFamily="34" charset="0"/>
            </a:endParaRPr>
          </a:p>
          <a:p>
            <a:pPr marL="342900" indent="-342900">
              <a:spcBef>
                <a:spcPts val="0"/>
              </a:spcBef>
            </a:pPr>
            <a:endParaRPr sz="2000" dirty="0">
              <a:latin typeface="AvenirNext LT Pro Regular" panose="020B0503020202020204" pitchFamily="34" charset="0"/>
            </a:endParaRPr>
          </a:p>
        </p:txBody>
      </p:sp>
      <p:pic>
        <p:nvPicPr>
          <p:cNvPr id="252" name="Google Shape;252;g8d1b1124f7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999" y="489397"/>
            <a:ext cx="5766201" cy="55209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4;p2"/>
          <p:cNvSpPr txBox="1">
            <a:spLocks noGrp="1"/>
          </p:cNvSpPr>
          <p:nvPr>
            <p:ph type="ftr" idx="11"/>
          </p:nvPr>
        </p:nvSpPr>
        <p:spPr>
          <a:xfrm>
            <a:off x="1841863" y="6251153"/>
            <a:ext cx="9651929" cy="34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LT Pro Regular" panose="020B0503020202020204" pitchFamily="34" charset="0"/>
              </a:rPr>
              <a:t>TRANSIT DATA 2020: SESSION 2-A: SYSTEM AND ROUTE PERFORMANCE MONITORING APPLICATIONS</a:t>
            </a:r>
            <a:endParaRPr>
              <a:latin typeface="AvenirNext LT Pro Regular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0427" y="5519914"/>
            <a:ext cx="3552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  <a:latin typeface="AvenirNext LT Pro Regular" panose="020B0503020202020204" pitchFamily="34" charset="0"/>
              </a:rPr>
              <a:t>Prototype for Illustration Only – Data are not official record</a:t>
            </a:r>
            <a:endParaRPr lang="en-CA" sz="10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etrolinx 2">
      <a:dk1>
        <a:srgbClr val="191919"/>
      </a:dk1>
      <a:lt1>
        <a:srgbClr val="FFFFFF"/>
      </a:lt1>
      <a:dk2>
        <a:srgbClr val="0A0A0A"/>
      </a:dk2>
      <a:lt2>
        <a:srgbClr val="FFFFFF"/>
      </a:lt2>
      <a:accent1>
        <a:srgbClr val="8BB8E8"/>
      </a:accent1>
      <a:accent2>
        <a:srgbClr val="8ED6BD"/>
      </a:accent2>
      <a:accent3>
        <a:srgbClr val="B6DD78"/>
      </a:accent3>
      <a:accent4>
        <a:srgbClr val="FBDA65"/>
      </a:accent4>
      <a:accent5>
        <a:srgbClr val="FF8674"/>
      </a:accent5>
      <a:accent6>
        <a:srgbClr val="797979"/>
      </a:accent6>
      <a:hlink>
        <a:srgbClr val="191919"/>
      </a:hlink>
      <a:folHlink>
        <a:srgbClr val="7979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1048</Words>
  <Application>Microsoft Office PowerPoint</Application>
  <PresentationFormat>Custom</PresentationFormat>
  <Paragraphs>100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Driving GO Bus  Into The Future:  Strategic Planning &amp; Performance Measurement Using Big Data from PrestoBI &amp; APC During COVID-19</vt:lpstr>
      <vt:lpstr>OBJECTIVE - Use Big Data to Maximize Performance During COVID-19 &amp; Beyond </vt:lpstr>
      <vt:lpstr>KEY FINDINGS – Monitoring Boardings using PRESTOBI</vt:lpstr>
      <vt:lpstr>KEY FINDINGS - Monitoring Boardings using Automatic Passenger Counters (APC)</vt:lpstr>
      <vt:lpstr>KEY FINDINGS – Measuring GO Bus Performance</vt:lpstr>
      <vt:lpstr>TRANSIFY APPLICATION - Enhanced Analysis of Trip-level Crowding &amp; Performance</vt:lpstr>
      <vt:lpstr>TRANSIFY APPLICATION - Enhanced Analysis of Route Usage &amp; Performance</vt:lpstr>
      <vt:lpstr>LESSONS LEARNED &amp; FUTURE DIRECTIONS</vt:lpstr>
      <vt:lpstr>CONCLUSIONS</vt:lpstr>
      <vt:lpstr>PowerPoint Presentation</vt:lpstr>
      <vt:lpstr>GO BUS SERVICE DEVELOPMENT CONTEXT</vt:lpstr>
      <vt:lpstr>TRANSIFY APPLICATION - Enhanced analysis of route usage and performance</vt:lpstr>
      <vt:lpstr>TRANSIFY APPLICATION - Enhanced analysis of route usage and performance</vt:lpstr>
      <vt:lpstr>TRANSIFY APPLICATION - Enhanced analysis of route usage and performance</vt:lpstr>
      <vt:lpstr>GTFS Data Analysis – Linking Multiple Datasets To Evaluate Service Frequency</vt:lpstr>
      <vt:lpstr>Presto Data Analysis – Mapping Locations where customers transfer from GO to TTC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GO Bus into the Future:  Strategic Planning &amp; Performance Measurement  Using Big Data from PrestoBI &amp; APC</dc:title>
  <dc:creator>Anthony Smith</dc:creator>
  <cp:lastModifiedBy>Anthony Smith</cp:lastModifiedBy>
  <cp:revision>39</cp:revision>
  <dcterms:created xsi:type="dcterms:W3CDTF">2020-07-27T16:26:12Z</dcterms:created>
  <dcterms:modified xsi:type="dcterms:W3CDTF">2020-08-06T20:10:40Z</dcterms:modified>
</cp:coreProperties>
</file>